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9" r:id="rId6"/>
    <p:sldId id="271" r:id="rId7"/>
    <p:sldId id="272" r:id="rId8"/>
    <p:sldId id="270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6393ACB-AC81-4033-85E3-ACBB6893452D}">
          <p14:sldIdLst>
            <p14:sldId id="256"/>
            <p14:sldId id="257"/>
            <p14:sldId id="258"/>
          </p14:sldIdLst>
        </p14:section>
        <p14:section name="Раздел без заголовка" id="{93AE5A56-F6FB-4AAE-A996-FF5376AD8899}">
          <p14:sldIdLst>
            <p14:sldId id="268"/>
            <p14:sldId id="269"/>
            <p14:sldId id="271"/>
            <p14:sldId id="272"/>
            <p14:sldId id="270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«Балдәурен» ортаңғы</a:t>
            </a:r>
            <a:r>
              <a:rPr lang="kk-KZ" baseline="0" dirty="0"/>
              <a:t> </a:t>
            </a:r>
            <a:r>
              <a:rPr lang="kk-KZ" dirty="0"/>
              <a:t>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0.08</c:v>
                </c:pt>
                <c:pt idx="1">
                  <c:v>0.15</c:v>
                </c:pt>
                <c:pt idx="2">
                  <c:v>0.21</c:v>
                </c:pt>
                <c:pt idx="3">
                  <c:v>0.14000000000000001</c:v>
                </c:pt>
                <c:pt idx="4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0.63</c:v>
                </c:pt>
                <c:pt idx="1">
                  <c:v>0.53</c:v>
                </c:pt>
                <c:pt idx="2">
                  <c:v>0.47</c:v>
                </c:pt>
                <c:pt idx="3">
                  <c:v>0.44</c:v>
                </c:pt>
                <c:pt idx="4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0.32</c:v>
                </c:pt>
                <c:pt idx="2">
                  <c:v>0.32</c:v>
                </c:pt>
                <c:pt idx="3">
                  <c:v>0.42</c:v>
                </c:pt>
                <c:pt idx="4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«Балақай» ортаңғы 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0.09</c:v>
                </c:pt>
                <c:pt idx="1">
                  <c:v>0.39</c:v>
                </c:pt>
                <c:pt idx="2">
                  <c:v>0.42</c:v>
                </c:pt>
                <c:pt idx="3">
                  <c:v>0.35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0.81</c:v>
                </c:pt>
                <c:pt idx="1">
                  <c:v>0.41</c:v>
                </c:pt>
                <c:pt idx="2">
                  <c:v>0.43</c:v>
                </c:pt>
                <c:pt idx="3">
                  <c:v>0.49</c:v>
                </c:pt>
                <c:pt idx="4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0.15</c:v>
                </c:pt>
                <c:pt idx="3">
                  <c:v>0.16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K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«Балапан» ересек 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>
        <c:manualLayout>
          <c:layoutTarget val="inner"/>
          <c:xMode val="edge"/>
          <c:yMode val="edge"/>
          <c:x val="4.4230096237970251E-2"/>
          <c:y val="0.10475252576513608"/>
          <c:w val="0.94006942067024235"/>
          <c:h val="0.709380420599673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0.66</c:v>
                </c:pt>
                <c:pt idx="1">
                  <c:v>0.25</c:v>
                </c:pt>
                <c:pt idx="2">
                  <c:v>0.28000000000000003</c:v>
                </c:pt>
                <c:pt idx="3">
                  <c:v>0.28000000000000003</c:v>
                </c:pt>
                <c:pt idx="4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0.2</c:v>
                </c:pt>
                <c:pt idx="1">
                  <c:v>0.54</c:v>
                </c:pt>
                <c:pt idx="2">
                  <c:v>0.54</c:v>
                </c:pt>
                <c:pt idx="3">
                  <c:v>0.54</c:v>
                </c:pt>
                <c:pt idx="4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0.21</c:v>
                </c:pt>
                <c:pt idx="2">
                  <c:v>0.18</c:v>
                </c:pt>
                <c:pt idx="3">
                  <c:v>0.18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K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«Бүлдіршін»</a:t>
            </a:r>
            <a:r>
              <a:rPr lang="kk-KZ" baseline="0" dirty="0"/>
              <a:t> ересек</a:t>
            </a:r>
            <a:r>
              <a:rPr lang="kk-KZ" dirty="0"/>
              <a:t> 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0.09</c:v>
                </c:pt>
                <c:pt idx="1">
                  <c:v>0.56999999999999995</c:v>
                </c:pt>
                <c:pt idx="2">
                  <c:v>0.28999999999999998</c:v>
                </c:pt>
                <c:pt idx="3">
                  <c:v>0.38</c:v>
                </c:pt>
                <c:pt idx="4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0.78</c:v>
                </c:pt>
                <c:pt idx="1">
                  <c:v>0.33</c:v>
                </c:pt>
                <c:pt idx="2">
                  <c:v>0.57999999999999996</c:v>
                </c:pt>
                <c:pt idx="3">
                  <c:v>0.52</c:v>
                </c:pt>
                <c:pt idx="4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0.13</c:v>
                </c:pt>
                <c:pt idx="1">
                  <c:v>0.1</c:v>
                </c:pt>
                <c:pt idx="2">
                  <c:v>0.13</c:v>
                </c:pt>
                <c:pt idx="3">
                  <c:v>0.1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K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«Айгөлек» МАД 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0.47</c:v>
                </c:pt>
                <c:pt idx="1">
                  <c:v>0.3</c:v>
                </c:pt>
                <c:pt idx="2">
                  <c:v>0.48</c:v>
                </c:pt>
                <c:pt idx="3">
                  <c:v>0.57999999999999996</c:v>
                </c:pt>
                <c:pt idx="4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0.53</c:v>
                </c:pt>
                <c:pt idx="1">
                  <c:v>0.32</c:v>
                </c:pt>
                <c:pt idx="2">
                  <c:v>0.49</c:v>
                </c:pt>
                <c:pt idx="3">
                  <c:v>0.42</c:v>
                </c:pt>
                <c:pt idx="4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</c:v>
                </c:pt>
                <c:pt idx="1">
                  <c:v>0.38</c:v>
                </c:pt>
                <c:pt idx="2">
                  <c:v>0.03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K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Тәрбиеленушілер саны - 140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0.23</c:v>
                </c:pt>
                <c:pt idx="1">
                  <c:v>0.3</c:v>
                </c:pt>
                <c:pt idx="2">
                  <c:v>0.3</c:v>
                </c:pt>
                <c:pt idx="3">
                  <c:v>0.27</c:v>
                </c:pt>
                <c:pt idx="4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0.56000000000000005</c:v>
                </c:pt>
                <c:pt idx="1">
                  <c:v>0.38</c:v>
                </c:pt>
                <c:pt idx="2">
                  <c:v>0.45</c:v>
                </c:pt>
                <c:pt idx="3">
                  <c:v>0.46</c:v>
                </c:pt>
                <c:pt idx="4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solidFill>
              <a:srgbClr val="D6009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0.21</c:v>
                </c:pt>
                <c:pt idx="1">
                  <c:v>0.32</c:v>
                </c:pt>
                <c:pt idx="2">
                  <c:v>0.26</c:v>
                </c:pt>
                <c:pt idx="3">
                  <c:v>0.27</c:v>
                </c:pt>
                <c:pt idx="4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kk-KZ"/>
              <a:t>«Балбөбек» кіші 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0.25</c:v>
                </c:pt>
                <c:pt idx="1">
                  <c:v>0.4</c:v>
                </c:pt>
                <c:pt idx="2">
                  <c:v>0.5</c:v>
                </c:pt>
                <c:pt idx="3">
                  <c:v>0.35</c:v>
                </c:pt>
                <c:pt idx="4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0.5</c:v>
                </c:pt>
                <c:pt idx="1">
                  <c:v>0.4</c:v>
                </c:pt>
                <c:pt idx="2">
                  <c:v>0.4</c:v>
                </c:pt>
                <c:pt idx="3">
                  <c:v>0.45</c:v>
                </c:pt>
                <c:pt idx="4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0.1</c:v>
                </c:pt>
                <c:pt idx="3">
                  <c:v>0.2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«Балдәурен» ортаңғы</a:t>
            </a:r>
            <a:r>
              <a:rPr lang="kk-KZ" baseline="0" dirty="0"/>
              <a:t> </a:t>
            </a:r>
            <a:r>
              <a:rPr lang="kk-KZ" dirty="0"/>
              <a:t>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</c:v>
                </c:pt>
                <c:pt idx="1">
                  <c:v>0.34</c:v>
                </c:pt>
                <c:pt idx="2">
                  <c:v>0.28000000000000003</c:v>
                </c:pt>
                <c:pt idx="3">
                  <c:v>0.45</c:v>
                </c:pt>
                <c:pt idx="4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0.38</c:v>
                </c:pt>
                <c:pt idx="1">
                  <c:v>0.42</c:v>
                </c:pt>
                <c:pt idx="2">
                  <c:v>0.61</c:v>
                </c:pt>
                <c:pt idx="3">
                  <c:v>0.5</c:v>
                </c:pt>
                <c:pt idx="4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0.02</c:v>
                </c:pt>
                <c:pt idx="1">
                  <c:v>0.24</c:v>
                </c:pt>
                <c:pt idx="2">
                  <c:v>0.11</c:v>
                </c:pt>
                <c:pt idx="3">
                  <c:v>0.05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K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«Балақай» ортаңғы 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0.47</c:v>
                </c:pt>
                <c:pt idx="1">
                  <c:v>0.5</c:v>
                </c:pt>
                <c:pt idx="2">
                  <c:v>0.51</c:v>
                </c:pt>
                <c:pt idx="3">
                  <c:v>0.45</c:v>
                </c:pt>
                <c:pt idx="4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0.35</c:v>
                </c:pt>
                <c:pt idx="1">
                  <c:v>0.2</c:v>
                </c:pt>
                <c:pt idx="2">
                  <c:v>0.26</c:v>
                </c:pt>
                <c:pt idx="3">
                  <c:v>0.23</c:v>
                </c:pt>
                <c:pt idx="4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0.18</c:v>
                </c:pt>
                <c:pt idx="1">
                  <c:v>0.3</c:v>
                </c:pt>
                <c:pt idx="2">
                  <c:v>0.23</c:v>
                </c:pt>
                <c:pt idx="3">
                  <c:v>0.32</c:v>
                </c:pt>
                <c:pt idx="4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K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«Балапан» ересек 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0.69</c:v>
                </c:pt>
                <c:pt idx="1">
                  <c:v>0.45</c:v>
                </c:pt>
                <c:pt idx="2">
                  <c:v>0.49</c:v>
                </c:pt>
                <c:pt idx="3">
                  <c:v>0.34</c:v>
                </c:pt>
                <c:pt idx="4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0.31</c:v>
                </c:pt>
                <c:pt idx="1">
                  <c:v>0.55000000000000004</c:v>
                </c:pt>
                <c:pt idx="2">
                  <c:v>0.51</c:v>
                </c:pt>
                <c:pt idx="3">
                  <c:v>0.62</c:v>
                </c:pt>
                <c:pt idx="4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</c:v>
                </c:pt>
                <c:pt idx="1">
                  <c:v>0.05</c:v>
                </c:pt>
                <c:pt idx="2">
                  <c:v>0</c:v>
                </c:pt>
                <c:pt idx="3">
                  <c:v>0.04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K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«Бүлдіршін»</a:t>
            </a:r>
            <a:r>
              <a:rPr lang="kk-KZ" baseline="0" dirty="0"/>
              <a:t> ересек</a:t>
            </a:r>
            <a:r>
              <a:rPr lang="kk-KZ" dirty="0"/>
              <a:t> 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</c:v>
                </c:pt>
                <c:pt idx="1">
                  <c:v>0.59</c:v>
                </c:pt>
                <c:pt idx="2">
                  <c:v>0.69</c:v>
                </c:pt>
                <c:pt idx="3">
                  <c:v>0.65</c:v>
                </c:pt>
                <c:pt idx="4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0.6</c:v>
                </c:pt>
                <c:pt idx="1">
                  <c:v>0.31</c:v>
                </c:pt>
                <c:pt idx="2">
                  <c:v>0.24</c:v>
                </c:pt>
                <c:pt idx="3">
                  <c:v>0.27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</c:v>
                </c:pt>
                <c:pt idx="1">
                  <c:v>0.1</c:v>
                </c:pt>
                <c:pt idx="2">
                  <c:v>7.0000000000000007E-2</c:v>
                </c:pt>
                <c:pt idx="3">
                  <c:v>0.08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K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«Айгөлек» МАД тобы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0.63</c:v>
                </c:pt>
                <c:pt idx="1">
                  <c:v>0.59</c:v>
                </c:pt>
                <c:pt idx="2">
                  <c:v>0.72</c:v>
                </c:pt>
                <c:pt idx="3">
                  <c:v>0.77</c:v>
                </c:pt>
                <c:pt idx="4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0.37</c:v>
                </c:pt>
                <c:pt idx="1">
                  <c:v>0.36</c:v>
                </c:pt>
                <c:pt idx="2">
                  <c:v>0.22</c:v>
                </c:pt>
                <c:pt idx="3">
                  <c:v>0.18</c:v>
                </c:pt>
                <c:pt idx="4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</c:v>
                </c:pt>
                <c:pt idx="1">
                  <c:v>0.05</c:v>
                </c:pt>
                <c:pt idx="2">
                  <c:v>0.06</c:v>
                </c:pt>
                <c:pt idx="3">
                  <c:v>0.05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K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Тәрбиеленушілер саны - 140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деңгей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0.5</c:v>
                </c:pt>
                <c:pt idx="1">
                  <c:v>0.5</c:v>
                </c:pt>
                <c:pt idx="2">
                  <c:v>0.53</c:v>
                </c:pt>
                <c:pt idx="3">
                  <c:v>0.52</c:v>
                </c:pt>
                <c:pt idx="4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9D4-B492-9D48E32614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Орташа деңгей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0.42</c:v>
                </c:pt>
                <c:pt idx="1">
                  <c:v>0.38</c:v>
                </c:pt>
                <c:pt idx="2">
                  <c:v>0.37</c:v>
                </c:pt>
                <c:pt idx="3">
                  <c:v>0.37</c:v>
                </c:pt>
                <c:pt idx="4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B-49D4-B492-9D48E32614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Төмен деңгей</c:v>
                </c:pt>
              </c:strCache>
            </c:strRef>
          </c:tx>
          <c:spPr>
            <a:solidFill>
              <a:srgbClr val="D6009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Физикалық қасиеттерді дамыту</c:v>
                </c:pt>
                <c:pt idx="1">
                  <c:v>Коммуникативтік дағдыларды дамыту </c:v>
                </c:pt>
                <c:pt idx="2">
                  <c:v>Танымдық және зияткерлік дағдыларды дамыту </c:v>
                </c:pt>
                <c:pt idx="3">
                  <c:v>Балалардың шығармашылық дағдыларын, зерттеу іс-әрекетін дамыту </c:v>
                </c:pt>
                <c:pt idx="4">
                  <c:v>Әлеуметтік-эмоционалды дағдыларды қалыптастыру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7.0000000000000007E-2</c:v>
                </c:pt>
                <c:pt idx="1">
                  <c:v>0.12</c:v>
                </c:pt>
                <c:pt idx="2">
                  <c:v>0.1</c:v>
                </c:pt>
                <c:pt idx="3">
                  <c:v>0.11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B-49D4-B492-9D48E326142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6507360"/>
        <c:axId val="1276507840"/>
      </c:barChart>
      <c:catAx>
        <c:axId val="12765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840"/>
        <c:crosses val="autoZero"/>
        <c:auto val="1"/>
        <c:lblAlgn val="ctr"/>
        <c:lblOffset val="100"/>
        <c:noMultiLvlLbl val="0"/>
      </c:catAx>
      <c:valAx>
        <c:axId val="1276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765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73C06A-9749-1E5D-2973-AC4EC70F5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79E668-2E05-B318-039F-C22340970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6970FF-3264-BFBC-4661-87F7E6B04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1B733F-438B-AA16-70FB-D28B3581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57638-EB4C-BB87-3FE7-7E40E6CEB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73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9D52F-E08E-A268-307F-6C060B022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7B5F2D-79F5-7B17-60B2-DA7C43134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ADE3D8-0FF4-F325-9E85-F61052C46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E23828-EA08-132C-8058-F0A7B5AD8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5C3ECE-DB02-83E5-2BD5-8328E160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67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28D0B2-813F-42EC-3066-90E310CDD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39CA79-4590-30BB-E44C-2AF47AA71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311F1A-583E-6A57-B2FB-6274CE829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539354-0830-BDAC-573B-D610478D8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00F323-D6CF-4B19-86C7-804CA7293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FEF2E-23CD-D4EB-2C96-B47661BA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B1B935-37B3-920B-921F-6FD8DE295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03A255-727C-5680-4798-4EBD3BEA4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7ECDC5-0079-1CDA-1EC3-5958224F7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559964-F6C2-2509-2F43-1EE07A958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424C6F-C61F-4A03-A42F-C5E9BD4BE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0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2988E4-13CC-52C6-5F62-C641B5ED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E2F5D7-1E08-3703-3953-01FF731ED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D73B96-0A42-5055-138A-F0772E093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A8A8C4C-6E73-6C55-2028-E555BF579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AC8E55C-2B3E-5B1E-4C7C-44A59326AC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B510A8D-C7D5-02BC-3CC6-0DFB28F40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9D72ADD-17D9-1038-93EA-5CF61C4C8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5668212-5F5F-BB21-6122-3855EBFC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527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807F7-D513-DFF2-8C4F-88E016A0F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7F52FE0-7F1B-5EB4-0630-1BF67FBDE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8E1D0EF-58EF-855C-9321-019CF7C10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06CEFC1-97E5-4B2E-8D92-4EC4E3E9B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369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E920BCF-329E-D1B8-EDEF-ACA19CC0F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1EC9C4-63CE-3E3C-4CCD-7C8A7B40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6860A2-5FFC-3DE9-C9E7-8BAA8CAF8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2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ED21C8-67D0-F9FD-7BF3-7BDC225FC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E9636D-57AC-2102-16BA-70C82B818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898817-094E-0114-66FA-718F40268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89D6BD-DEEF-AC31-2E04-124997AD6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BF2255-3794-DFC1-19A0-939F818C9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FE3055-DD70-758B-CBA0-DD76A9C94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614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69B88-7D43-690D-325E-067085BEC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885E69E-7674-F492-79F1-B3D3719B9D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0D8898-FAEA-CCFC-6C7E-5F087A86C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5F6F64-4246-857E-FD04-A5E9B3F29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262CA3-5CD8-7B31-5E22-196C368BE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0A3C5C-2347-E886-27F4-2896971DB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94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C60909-45F0-4EDC-143E-D733F83E0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E9781F-5D28-BCAE-6023-839600DB4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E76C0D-D867-BAEA-4A27-F1200DD57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9EFF9A-25AE-934A-706E-CBF686363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923F86-7FBB-BAD5-21C3-B37ECA21F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739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784C8E3-3030-3FD1-F278-997D1C9120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3B2AC75-A8EF-FC26-60D4-3B1450F027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E9EB00-DD16-5D14-35A1-842BCC344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5C651C-5317-7949-238B-A464E740C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8AD982-3D09-4317-689F-5985DF4F0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2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62C3F6-FA58-460E-EAA0-4646A69C6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B8684B-F228-BD02-E016-EFE594DF7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62D07B-E710-B7C4-3845-4850AD10F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F905E-96AC-43F6-A490-D3651F89F2C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AD8E16-5D1E-09E1-85CD-4BF695352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993309-50D5-53D5-077F-C57C885FF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8EB8E-0B14-4098-95BE-CB2DD1EEB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1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97AF15-1731-C7BB-81D1-C3932BB7D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8630" y="-317331"/>
            <a:ext cx="9144000" cy="2387600"/>
          </a:xfrm>
        </p:spPr>
        <p:txBody>
          <a:bodyPr>
            <a:normAutofit/>
          </a:bodyPr>
          <a:lstStyle/>
          <a:p>
            <a:r>
              <a:rPr lang="kk-KZ" sz="4800" b="1" i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№3 педагогикалық кеңес тақырыбы: </a:t>
            </a:r>
            <a:endParaRPr lang="en-US" sz="4800" b="1" i="1" dirty="0">
              <a:ln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AB643CA-BC29-C65F-B827-560A389A9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0068" y="2463902"/>
            <a:ext cx="10291864" cy="4219001"/>
          </a:xfrm>
        </p:spPr>
        <p:txBody>
          <a:bodyPr>
            <a:normAutofit fontScale="85000" lnSpcReduction="20000"/>
          </a:bodyPr>
          <a:lstStyle/>
          <a:p>
            <a:r>
              <a:rPr lang="kk-KZ" sz="4100" b="1" i="1" dirty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</a:rPr>
              <a:t>Көркем шығармалар қойылымдары мен интеллектуалдық ойындар арқылы баланың сөйлеу тілін,  қарым-қатынас мәдениетін дамыту және логикалық ойлау  қабілеттерін арттыру. </a:t>
            </a:r>
          </a:p>
          <a:p>
            <a:endParaRPr lang="kk-KZ" b="1" dirty="0">
              <a:ln w="12700" cmpd="sng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</a:endParaRPr>
          </a:p>
          <a:p>
            <a:endParaRPr lang="kk-KZ" b="1" dirty="0">
              <a:ln w="12700" cmpd="sng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</a:endParaRPr>
          </a:p>
          <a:p>
            <a:r>
              <a:rPr lang="kk-KZ" sz="3800" b="1" i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Мақсаты: педагогикалық  ұжымның осы бағыттағы жұмыстарының жетістіктері мен  кемшіліктерін түзету жолдарын белгілеу.</a:t>
            </a:r>
            <a:endParaRPr lang="en-US" sz="3200" b="1" i="1" dirty="0">
              <a:ln w="660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b="1" dirty="0">
              <a:ln w="12700" cmpd="sng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</a:endParaRPr>
          </a:p>
          <a:p>
            <a:endParaRPr lang="kk-KZ" sz="2000" b="1" dirty="0">
              <a:ln w="12700" cmpd="sng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</a:endParaRPr>
          </a:p>
          <a:p>
            <a:endParaRPr lang="en-US" sz="2000" b="1" dirty="0">
              <a:ln w="12700" cmpd="sng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</a:endParaRPr>
          </a:p>
          <a:p>
            <a:endParaRPr lang="en-US" b="1" dirty="0">
              <a:ln w="12700" cmpd="sng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75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8526D-038D-C01B-9444-0C9658AC1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5386"/>
          </a:xfrm>
        </p:spPr>
        <p:txBody>
          <a:bodyPr/>
          <a:lstStyle/>
          <a:p>
            <a:pPr algn="ctr"/>
            <a:r>
              <a:rPr lang="kk-KZ" b="1" i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Күн тәртібіндегі мәселелер:</a:t>
            </a:r>
            <a:endParaRPr lang="en-US" b="1" i="1" dirty="0">
              <a:ln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9EA735CE-B797-05A5-B6E2-AB0FBE917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578" y="1720840"/>
            <a:ext cx="10515600" cy="4432110"/>
          </a:xfrm>
        </p:spPr>
        <p:txBody>
          <a:bodyPr>
            <a:normAutofit lnSpcReduction="10000"/>
          </a:bodyPr>
          <a:lstStyle/>
          <a:p>
            <a:pPr marL="514350" marR="437515" indent="-514350" algn="l">
              <a:buFont typeface="+mj-lt"/>
              <a:buAutoNum type="arabicPeriod"/>
            </a:pPr>
            <a:r>
              <a:rPr lang="kk-KZ" sz="28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№ 2 педагогикалық кеңесте  қабылданған шешімдерінің орындалуы.</a:t>
            </a:r>
            <a:endParaRPr lang="en-US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14350" marR="245110" indent="-514350" algn="l">
              <a:buFont typeface="+mj-lt"/>
              <a:buAutoNum type="arabicPeriod"/>
            </a:pPr>
            <a:r>
              <a:rPr lang="kk-KZ" sz="28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2024-2025 оқу жылындағы балалардың қаңтар айындағы</a:t>
            </a:r>
            <a:endParaRPr lang="en-US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l">
              <a:buNone/>
            </a:pPr>
            <a:r>
              <a:rPr lang="kk-KZ" sz="28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білім деңгейлерінің сараптамасы</a:t>
            </a:r>
            <a:endParaRPr lang="en-US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l">
              <a:buNone/>
            </a:pPr>
            <a:r>
              <a:rPr lang="kk-KZ" sz="28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Баяндама: «Көркем шығармалар қойылымдары мен интеллектуалдық ойындар».  </a:t>
            </a:r>
            <a:r>
              <a:rPr lang="kk-KZ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Жиенхожаева А.Ж. </a:t>
            </a:r>
            <a:endParaRPr lang="kk-KZ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l">
              <a:buNone/>
            </a:pPr>
            <a:r>
              <a:rPr lang="kk-KZ" sz="28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Іс-тәжірибе: «Ойнай жүріп   ойлайық». </a:t>
            </a:r>
            <a:r>
              <a:rPr lang="kk-KZ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Садуахасова Л.Д.</a:t>
            </a:r>
            <a:endParaRPr lang="en-US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l">
              <a:buNone/>
            </a:pPr>
            <a:r>
              <a:rPr lang="kk-KZ" sz="28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«Ертегі сыр шертеді» шеберлік сағаты. </a:t>
            </a:r>
            <a:r>
              <a:rPr lang="kk-KZ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Бауыржан Н.Б.</a:t>
            </a:r>
            <a:endParaRPr lang="en-US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marR="85090" indent="0" algn="l">
              <a:buNone/>
            </a:pPr>
            <a:r>
              <a:rPr lang="kk-KZ" sz="28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Педагогикалық кеңестің шешім жобасын қабылдау және бекіту.</a:t>
            </a:r>
            <a:endParaRPr lang="en-US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4936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4AE5D4E-E331-7C71-800A-D0E81660B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387" y="137815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3600" b="1" dirty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№2 педагогикалық кеңестің шешімі: </a:t>
            </a:r>
          </a:p>
          <a:p>
            <a:pPr marL="0" indent="0" algn="just">
              <a:buNone/>
            </a:pPr>
            <a:endParaRPr lang="en-US" sz="3600" b="1" dirty="0">
              <a:ln w="12700" cmpd="sng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sz="24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1. Топтарда дамытушы орталықтар толықтырылсын.</a:t>
            </a:r>
            <a:endParaRPr lang="en-US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sz="24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2. Жұмысқа уақытында келсін, ішкі тәртіп сақталсын.</a:t>
            </a:r>
            <a:endParaRPr lang="en-US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sz="24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3. Бала денсаулығын нығайту үшін жаттығулар жүйелі түрде жүргізілсін.</a:t>
            </a:r>
            <a:endParaRPr lang="en-US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kk-KZ" sz="2400" i="1" dirty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4. Бала денсаулығын нығайтуда тәрбиеші, логопед, психолог, медбике, әдіскердің жоспары бойынша бірлесе жұмыс атқарсын. </a:t>
            </a:r>
            <a:endParaRPr lang="en-US" sz="2400" i="1" dirty="0">
              <a:ln w="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281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2262"/>
          <a:ext cx="10515600" cy="5360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5036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0419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3309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9991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8942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 бақылау парағы бойынша білім сапасының көрсеткіші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8053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5214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2262"/>
          <a:ext cx="10515600" cy="5360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6389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7223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4488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0982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бақылау парағы бойынша</a:t>
            </a:r>
            <a:endParaRPr lang="en-US" sz="3600" b="1" i="1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5687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1DFB8-5614-B6A2-254A-8ACA4542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8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бақылау парағы бойынша білім сапасының көрсеткіші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FFA9897-3947-29FA-E960-EBE10C092F3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84050"/>
          <a:ext cx="10515600" cy="546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83850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ҚАЗАҚША ШРИФТ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292</Words>
  <Application>Microsoft Office PowerPoint</Application>
  <PresentationFormat>Широкоэкранный</PresentationFormat>
  <Paragraphs>47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Times New Roman</vt:lpstr>
      <vt:lpstr>Тема Office</vt:lpstr>
      <vt:lpstr>№3 педагогикалық кеңес тақырыбы: </vt:lpstr>
      <vt:lpstr>Күн тәртібіндегі мәселелер:</vt:lpstr>
      <vt:lpstr>Презентация PowerPoint</vt:lpstr>
      <vt:lpstr>Бастапқы бақылау парағы бойынша</vt:lpstr>
      <vt:lpstr>Бастапқы бақылау парағы бойынша</vt:lpstr>
      <vt:lpstr>Бастапқы бақылау парағы бойынша</vt:lpstr>
      <vt:lpstr>Бастапқы бақылау парағы бойынша</vt:lpstr>
      <vt:lpstr>Бастапқы бақылау парағы бойынша</vt:lpstr>
      <vt:lpstr>Бастапқы бақылау парағы бойынша білім сапасының көрсеткіші</vt:lpstr>
      <vt:lpstr>Аралық бақылау парағы бойынша</vt:lpstr>
      <vt:lpstr>Аралық бақылау парағы бойынша</vt:lpstr>
      <vt:lpstr>Аралық бақылау парағы бойынша</vt:lpstr>
      <vt:lpstr>Аралық бақылау парағы бойынша</vt:lpstr>
      <vt:lpstr>Аралық бақылау парағы бойынша</vt:lpstr>
      <vt:lpstr>Аралық бақылау парағы бойынша</vt:lpstr>
      <vt:lpstr>Аралық бақылау парағы бойынша білім сапасының көрсеткіші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№3 педагогикалық кеңес тақырыбы: </dc:title>
  <dc:creator>Эльмира Базарбаевна</dc:creator>
  <cp:lastModifiedBy>Балнур Куанышбек</cp:lastModifiedBy>
  <cp:revision>4</cp:revision>
  <dcterms:created xsi:type="dcterms:W3CDTF">2024-01-15T04:28:15Z</dcterms:created>
  <dcterms:modified xsi:type="dcterms:W3CDTF">2026-09-18T07:05:36Z</dcterms:modified>
</cp:coreProperties>
</file>