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63" r:id="rId2"/>
    <p:sldId id="264" r:id="rId3"/>
    <p:sldId id="261" r:id="rId4"/>
    <p:sldId id="265" r:id="rId5"/>
    <p:sldId id="266" r:id="rId6"/>
    <p:sldId id="267" r:id="rId7"/>
    <p:sldId id="268" r:id="rId8"/>
  </p:sldIdLst>
  <p:sldSz cx="12192000" cy="6858000"/>
  <p:notesSz cx="6858000" cy="9144000"/>
  <p:embeddedFontLst>
    <p:embeddedFont>
      <p:font typeface="Bodoni MT Condensed" panose="02070606080606020203" pitchFamily="18" charset="0"/>
      <p:regular r:id="rId9"/>
      <p:bold r:id="rId10"/>
      <p:italic r:id="rId11"/>
      <p:boldItalic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3C7"/>
    <a:srgbClr val="ECEDDB"/>
    <a:srgbClr val="CC3300"/>
    <a:srgbClr val="009999"/>
    <a:srgbClr val="0066CC"/>
    <a:srgbClr val="BB873A"/>
    <a:srgbClr val="785726"/>
    <a:srgbClr val="C99953"/>
    <a:srgbClr val="A67834"/>
    <a:srgbClr val="B581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894" y="48"/>
      </p:cViewPr>
      <p:guideLst>
        <p:guide orient="horz" pos="2160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FF799-5DDF-4B23-A192-0658FA9F5D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0BC4CF-0316-432A-A899-0BF59FB8D9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74C22-A061-4A2A-A133-CE0AB8902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8F372-C6DD-47DD-937D-3329A774E357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704ECA-2B0F-465D-A137-4380D2487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68ACD1-8332-4A4B-A705-804011093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7EE7-ED52-48B4-8902-7FC6A0690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782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21EA2-2BCD-4988-8894-2922E2F6B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85EAA-3CC5-4C77-9B73-DF202067B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CE6286-1CA4-4758-A54A-8249B0CCF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8F372-C6DD-47DD-937D-3329A774E357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70938-FA84-42C7-BA30-4EFB4375A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01AFC-5487-4E75-9B28-90E0747F6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7EE7-ED52-48B4-8902-7FC6A0690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092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FE322-BC9E-4A3B-9A96-BDBE2E3A5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35313-DB91-4E43-856F-0980BD8667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0E6AD0-04D7-4CAD-9C4A-E480EC12E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8F372-C6DD-47DD-937D-3329A774E357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910B0-974C-4250-8B56-E1567F6A1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A80B52-6517-482A-BFED-B051B0E33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7EE7-ED52-48B4-8902-7FC6A0690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01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BF442-8E05-41AF-9B10-DF0B4DEA2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5B805-2A98-4001-8948-9AC95EA0D0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CD1BFD-B6E7-42F7-B3FD-7E3625CB07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153565-6ED2-48B3-9ACF-2DC6D917D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8F372-C6DD-47DD-937D-3329A774E357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1DC10B-37E8-4C83-A643-B1BC9E1DF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1A07AB-AFB0-4851-9502-AF70AC570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7EE7-ED52-48B4-8902-7FC6A0690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992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4114B-278E-4213-BD61-1ABF00B0B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81ECB4-F8E1-423C-A121-EAE24D4BD8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957EB6-B6F3-46CC-A64F-014074655B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1CA7C7-3477-45F6-AAE8-9F792DC712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A795B7-0985-4F98-973B-D28D984853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48B9FC-31A9-45EB-9DF2-20E315221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8F372-C6DD-47DD-937D-3329A774E357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EFA2D1-737F-41D9-AD8C-30D6766A0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D1D175-64BF-403C-A130-BE0C7377B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7EE7-ED52-48B4-8902-7FC6A0690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394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DA82C-D747-4DE2-8F20-7945D2A12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D8439C-1741-4D5D-9ACD-9522C7345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8F372-C6DD-47DD-937D-3329A774E357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DF8ACF-72E6-439C-B376-DDD64DA2D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1FEBF9-27FA-443D-88C6-B683FC747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7EE7-ED52-48B4-8902-7FC6A0690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79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4E1C86-EAB1-4738-AA1E-59656CEE6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8F372-C6DD-47DD-937D-3329A774E357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E4C37F-7124-494A-AE1C-DEC78063B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474BA7-A0DE-46C0-96ED-B8DF92081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7EE7-ED52-48B4-8902-7FC6A0690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32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9287E-1069-4205-B45B-36EBFD042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5299E-33CB-4604-B4A0-ACA203D34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9437F5-6D9A-4261-AD90-959D777BB1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173D3E-D6A4-4E3E-A32E-7B041EE6B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8F372-C6DD-47DD-937D-3329A774E357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38E72-2A3D-41B2-B4CD-53A7A361A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36C89B-5003-4F9E-AE0A-8ADC41C15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7EE7-ED52-48B4-8902-7FC6A0690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558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CF84D-2E83-4F1F-84EE-76796C748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9E67FD-BF81-4669-9652-7117EC2B63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8BFA92-8320-42E2-B83B-5417BCC2A8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06F422-1770-468C-8766-86659A406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8F372-C6DD-47DD-937D-3329A774E357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D7D45E-5DD7-4C9E-ABC0-13B6D4CAE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48F424-A2D2-4891-B5ED-67F70FE4B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7EE7-ED52-48B4-8902-7FC6A0690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960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591BE-433D-4228-B594-AE217C8B0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B521F2-6508-4508-B208-A5B2763463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A489D8-DC4A-487E-8930-C2599AD8C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8F372-C6DD-47DD-937D-3329A774E357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F96B87-907C-4CDC-A841-267532760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81BC6E-07D0-49CD-B26A-FE9D419CB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7EE7-ED52-48B4-8902-7FC6A0690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228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78FE72-230E-42CD-AB12-2590C3819B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2E873B-6B56-40DF-AAF8-A81CC9863E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751B6D-E70A-4C03-924E-423C2A3A0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8F372-C6DD-47DD-937D-3329A774E357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6806AB-48FA-44CA-9419-668ABD11B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4E5C33-5981-4B7E-8340-7046F3C6C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57EE7-ED52-48B4-8902-7FC6A0690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054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92B567-CB72-45C3-BFDC-2C4999BA6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51F0F9-457B-4C1D-9869-29C8D8DD18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A831F-432B-4FCA-8BDF-FDEFE0D4F6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8F372-C6DD-47DD-937D-3329A774E357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70CCD2-6C80-4246-8EAC-F3412F0129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2AAD67-B5B0-4D0C-A5A8-A04CB835B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57EE7-ED52-48B4-8902-7FC6A0690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80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 92">
            <a:extLst>
              <a:ext uri="{FF2B5EF4-FFF2-40B4-BE49-F238E27FC236}">
                <a16:creationId xmlns:a16="http://schemas.microsoft.com/office/drawing/2014/main" id="{6F0CB5AC-00A3-43C7-8820-77ED2AF97A5E}"/>
              </a:ext>
            </a:extLst>
          </p:cNvPr>
          <p:cNvGrpSpPr/>
          <p:nvPr/>
        </p:nvGrpSpPr>
        <p:grpSpPr>
          <a:xfrm>
            <a:off x="1674994" y="366714"/>
            <a:ext cx="4380411" cy="6228674"/>
            <a:chOff x="6096000" y="362443"/>
            <a:chExt cx="4380411" cy="6228674"/>
          </a:xfrm>
          <a:effectLst>
            <a:outerShdw blurRad="152400" dist="762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577F5363-29F4-40B8-A44C-5A2427C7A8E7}"/>
                </a:ext>
              </a:extLst>
            </p:cNvPr>
            <p:cNvSpPr/>
            <p:nvPr/>
          </p:nvSpPr>
          <p:spPr>
            <a:xfrm>
              <a:off x="6096000" y="362443"/>
              <a:ext cx="4380411" cy="6228674"/>
            </a:xfrm>
            <a:prstGeom prst="roundRect">
              <a:avLst>
                <a:gd name="adj" fmla="val 2335"/>
              </a:avLst>
            </a:prstGeom>
            <a:solidFill>
              <a:srgbClr val="B58135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extrusionH="260350"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170A1FC7-11F5-4A29-8F0A-A459AD841200}"/>
                </a:ext>
              </a:extLst>
            </p:cNvPr>
            <p:cNvSpPr/>
            <p:nvPr/>
          </p:nvSpPr>
          <p:spPr>
            <a:xfrm>
              <a:off x="6166456" y="435975"/>
              <a:ext cx="4192389" cy="6059581"/>
            </a:xfrm>
            <a:prstGeom prst="rect">
              <a:avLst/>
            </a:prstGeom>
            <a:noFill/>
            <a:ln>
              <a:solidFill>
                <a:schemeClr val="bg1">
                  <a:alpha val="56000"/>
                </a:schemeClr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E7116C1-5F93-440B-8E1B-BC3DE78F8F39}"/>
              </a:ext>
            </a:extLst>
          </p:cNvPr>
          <p:cNvGrpSpPr/>
          <p:nvPr/>
        </p:nvGrpSpPr>
        <p:grpSpPr>
          <a:xfrm>
            <a:off x="6096000" y="362443"/>
            <a:ext cx="4380411" cy="6228674"/>
            <a:chOff x="6096000" y="362443"/>
            <a:chExt cx="4380411" cy="6228674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EE4C5FAD-9C59-4E3E-8A1B-75B332259E90}"/>
                </a:ext>
              </a:extLst>
            </p:cNvPr>
            <p:cNvSpPr/>
            <p:nvPr/>
          </p:nvSpPr>
          <p:spPr>
            <a:xfrm>
              <a:off x="6096000" y="362443"/>
              <a:ext cx="4380411" cy="6228674"/>
            </a:xfrm>
            <a:prstGeom prst="roundRect">
              <a:avLst>
                <a:gd name="adj" fmla="val 2335"/>
              </a:avLst>
            </a:prstGeom>
            <a:solidFill>
              <a:srgbClr val="B58135"/>
            </a:solidFill>
            <a:ln>
              <a:noFill/>
            </a:ln>
            <a:effectLst>
              <a:outerShdw blurRad="342900" dist="1016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260350">
              <a:bevelT w="114300" prst="artDeco"/>
              <a:bevelB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62FDB83D-ACD3-473C-A816-8FDC851704EA}"/>
                </a:ext>
              </a:extLst>
            </p:cNvPr>
            <p:cNvSpPr/>
            <p:nvPr/>
          </p:nvSpPr>
          <p:spPr>
            <a:xfrm>
              <a:off x="6166456" y="435975"/>
              <a:ext cx="4192389" cy="6059581"/>
            </a:xfrm>
            <a:prstGeom prst="rect">
              <a:avLst/>
            </a:prstGeom>
            <a:noFill/>
            <a:ln>
              <a:solidFill>
                <a:schemeClr val="bg1">
                  <a:alpha val="56000"/>
                </a:schemeClr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D68F36B0-E2C4-46F7-9200-9FF38CD46CEB}"/>
              </a:ext>
            </a:extLst>
          </p:cNvPr>
          <p:cNvSpPr/>
          <p:nvPr/>
        </p:nvSpPr>
        <p:spPr>
          <a:xfrm>
            <a:off x="6401074" y="899448"/>
            <a:ext cx="3722889" cy="53136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 marR="534035" indent="185738" algn="l"/>
            <a:r>
              <a:rPr lang="kk-KZ" sz="2800" b="1" kern="5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Мақсаты: </a:t>
            </a:r>
            <a:r>
              <a:rPr lang="kk-KZ" sz="2400" b="1" i="1" dirty="0">
                <a:solidFill>
                  <a:srgbClr val="FF0000"/>
                </a:solidFill>
                <a:effectLst/>
              </a:rPr>
              <a:t>педагогикалық   </a:t>
            </a:r>
            <a:r>
              <a:rPr lang="kk-KZ" sz="2400" b="1" i="1" spc="-335" dirty="0">
                <a:solidFill>
                  <a:srgbClr val="FF0000"/>
                </a:solidFill>
                <a:effectLst/>
              </a:rPr>
              <a:t> </a:t>
            </a:r>
            <a:r>
              <a:rPr lang="kk-KZ" sz="2400" b="1" i="1" spc="-5" dirty="0">
                <a:solidFill>
                  <a:srgbClr val="FF0000"/>
                </a:solidFill>
                <a:effectLst/>
              </a:rPr>
              <a:t>ұжымның</a:t>
            </a:r>
            <a:r>
              <a:rPr lang="kk-KZ" sz="2400" b="1" i="1" spc="-80" dirty="0">
                <a:solidFill>
                  <a:srgbClr val="FF0000"/>
                </a:solidFill>
                <a:effectLst/>
              </a:rPr>
              <a:t> </a:t>
            </a:r>
            <a:r>
              <a:rPr lang="kk-KZ" sz="2400" b="1" i="1" dirty="0">
                <a:solidFill>
                  <a:srgbClr val="FF0000"/>
                </a:solidFill>
                <a:effectLst/>
              </a:rPr>
              <a:t>жұмыстарының жетістіктері</a:t>
            </a:r>
            <a:r>
              <a:rPr lang="kk-KZ" sz="2400" b="1" i="1" spc="-50" dirty="0">
                <a:solidFill>
                  <a:srgbClr val="FF0000"/>
                </a:solidFill>
                <a:effectLst/>
              </a:rPr>
              <a:t> </a:t>
            </a:r>
            <a:r>
              <a:rPr lang="kk-KZ" sz="2400" b="1" i="1" dirty="0">
                <a:solidFill>
                  <a:srgbClr val="FF0000"/>
                </a:solidFill>
                <a:effectLst/>
              </a:rPr>
              <a:t>мен</a:t>
            </a:r>
            <a:r>
              <a:rPr lang="kk-KZ" sz="2400" b="1" i="1" spc="-30" dirty="0">
                <a:solidFill>
                  <a:srgbClr val="FF0000"/>
                </a:solidFill>
                <a:effectLst/>
              </a:rPr>
              <a:t> </a:t>
            </a:r>
            <a:r>
              <a:rPr lang="kk-KZ" sz="2400" b="1" i="1" dirty="0">
                <a:solidFill>
                  <a:srgbClr val="FF0000"/>
                </a:solidFill>
                <a:effectLst/>
              </a:rPr>
              <a:t>кемшіліктерін</a:t>
            </a:r>
            <a:r>
              <a:rPr lang="kk-KZ" sz="2400" b="1" i="1" spc="-335" dirty="0">
                <a:solidFill>
                  <a:srgbClr val="FF0000"/>
                </a:solidFill>
                <a:effectLst/>
              </a:rPr>
              <a:t>                      </a:t>
            </a:r>
            <a:r>
              <a:rPr lang="kk-KZ" sz="2400" b="1" i="1" spc="-25" dirty="0">
                <a:solidFill>
                  <a:srgbClr val="FF0000"/>
                </a:solidFill>
                <a:effectLst/>
              </a:rPr>
              <a:t>  түзету </a:t>
            </a:r>
            <a:r>
              <a:rPr lang="kk-KZ" sz="2400" b="1" i="1" dirty="0">
                <a:solidFill>
                  <a:srgbClr val="FF0000"/>
                </a:solidFill>
                <a:effectLst/>
              </a:rPr>
              <a:t>жолдарын белгілеу.</a:t>
            </a:r>
            <a:endParaRPr lang="en-US" sz="2000" b="1" i="1" dirty="0">
              <a:solidFill>
                <a:srgbClr val="FF0000"/>
              </a:solidFill>
              <a:effectLst/>
            </a:endParaRPr>
          </a:p>
          <a:p>
            <a:pPr marL="174625" marR="437515" indent="185738" algn="l"/>
            <a:r>
              <a:rPr lang="kk-KZ" sz="2400" b="1" i="1" dirty="0">
                <a:solidFill>
                  <a:srgbClr val="FF0000"/>
                </a:solidFill>
                <a:effectLst/>
              </a:rPr>
              <a:t>№</a:t>
            </a:r>
            <a:r>
              <a:rPr lang="kk-KZ" sz="2400" b="1" i="1" spc="-40" dirty="0">
                <a:solidFill>
                  <a:srgbClr val="FF0000"/>
                </a:solidFill>
                <a:effectLst/>
              </a:rPr>
              <a:t> </a:t>
            </a:r>
            <a:r>
              <a:rPr lang="kk-KZ" sz="2400" b="1" i="1" dirty="0">
                <a:solidFill>
                  <a:srgbClr val="FF0000"/>
                </a:solidFill>
                <a:effectLst/>
              </a:rPr>
              <a:t>3</a:t>
            </a:r>
            <a:r>
              <a:rPr lang="kk-KZ" sz="2400" b="1" i="1" spc="-35" dirty="0">
                <a:solidFill>
                  <a:srgbClr val="FF0000"/>
                </a:solidFill>
                <a:effectLst/>
              </a:rPr>
              <a:t> </a:t>
            </a:r>
            <a:r>
              <a:rPr lang="kk-KZ" sz="2400" b="1" i="1" dirty="0">
                <a:solidFill>
                  <a:srgbClr val="FF0000"/>
                </a:solidFill>
                <a:effectLst/>
              </a:rPr>
              <a:t>педагогикалық</a:t>
            </a:r>
            <a:r>
              <a:rPr lang="kk-KZ" sz="2400" b="1" i="1" spc="-35" dirty="0">
                <a:solidFill>
                  <a:srgbClr val="FF0000"/>
                </a:solidFill>
                <a:effectLst/>
              </a:rPr>
              <a:t> </a:t>
            </a:r>
            <a:r>
              <a:rPr lang="kk-KZ" sz="2400" b="1" i="1" dirty="0">
                <a:solidFill>
                  <a:srgbClr val="FF0000"/>
                </a:solidFill>
                <a:effectLst/>
              </a:rPr>
              <a:t>кеңесте </a:t>
            </a:r>
            <a:r>
              <a:rPr lang="kk-KZ" sz="2400" b="1" i="1" spc="-335" dirty="0">
                <a:solidFill>
                  <a:srgbClr val="FF0000"/>
                </a:solidFill>
                <a:effectLst/>
              </a:rPr>
              <a:t> </a:t>
            </a:r>
            <a:r>
              <a:rPr lang="kk-KZ" sz="2400" b="1" i="1" dirty="0">
                <a:solidFill>
                  <a:srgbClr val="FF0000"/>
                </a:solidFill>
                <a:effectLst/>
              </a:rPr>
              <a:t>қабылданған</a:t>
            </a:r>
            <a:r>
              <a:rPr lang="kk-KZ" sz="2400" b="1" i="1" spc="-60" dirty="0">
                <a:solidFill>
                  <a:srgbClr val="FF0000"/>
                </a:solidFill>
                <a:effectLst/>
              </a:rPr>
              <a:t> </a:t>
            </a:r>
            <a:r>
              <a:rPr lang="kk-KZ" sz="2400" b="1" i="1" dirty="0">
                <a:solidFill>
                  <a:srgbClr val="FF0000"/>
                </a:solidFill>
                <a:effectLst/>
              </a:rPr>
              <a:t>шешімдерінің орындалуы.</a:t>
            </a:r>
            <a:endParaRPr lang="en-US" sz="2000" b="1" i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9719335-B9C0-4058-8B73-9F607C5AD7EF}"/>
              </a:ext>
            </a:extLst>
          </p:cNvPr>
          <p:cNvSpPr/>
          <p:nvPr/>
        </p:nvSpPr>
        <p:spPr>
          <a:xfrm>
            <a:off x="5701314" y="1492263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6A0139F-D47B-4D2E-B6DD-1CF3E225FE2E}"/>
              </a:ext>
            </a:extLst>
          </p:cNvPr>
          <p:cNvSpPr/>
          <p:nvPr/>
        </p:nvSpPr>
        <p:spPr>
          <a:xfrm>
            <a:off x="6300356" y="1494441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Terminator 9">
            <a:extLst>
              <a:ext uri="{FF2B5EF4-FFF2-40B4-BE49-F238E27FC236}">
                <a16:creationId xmlns:a16="http://schemas.microsoft.com/office/drawing/2014/main" id="{BC5D7E92-B133-44C6-97F0-32132D556239}"/>
              </a:ext>
            </a:extLst>
          </p:cNvPr>
          <p:cNvSpPr/>
          <p:nvPr/>
        </p:nvSpPr>
        <p:spPr>
          <a:xfrm>
            <a:off x="5824841" y="1537983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0">
                <a:srgbClr val="524116"/>
              </a:gs>
              <a:gs pos="83000">
                <a:srgbClr val="B58135"/>
              </a:gs>
              <a:gs pos="92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05A950B-21FC-4E5D-A16E-17592DDF6805}"/>
              </a:ext>
            </a:extLst>
          </p:cNvPr>
          <p:cNvSpPr/>
          <p:nvPr/>
        </p:nvSpPr>
        <p:spPr>
          <a:xfrm>
            <a:off x="5715169" y="2340940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0A4DB8F-E755-494E-9C88-2B877ABB6148}"/>
              </a:ext>
            </a:extLst>
          </p:cNvPr>
          <p:cNvSpPr/>
          <p:nvPr/>
        </p:nvSpPr>
        <p:spPr>
          <a:xfrm>
            <a:off x="6314211" y="2343118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lowchart: Terminator 29">
            <a:extLst>
              <a:ext uri="{FF2B5EF4-FFF2-40B4-BE49-F238E27FC236}">
                <a16:creationId xmlns:a16="http://schemas.microsoft.com/office/drawing/2014/main" id="{B64A36CF-2EFB-4DB8-B621-9C5DC970C5F3}"/>
              </a:ext>
            </a:extLst>
          </p:cNvPr>
          <p:cNvSpPr/>
          <p:nvPr/>
        </p:nvSpPr>
        <p:spPr>
          <a:xfrm>
            <a:off x="5838696" y="2386660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0">
                <a:srgbClr val="524116"/>
              </a:gs>
              <a:gs pos="83000">
                <a:srgbClr val="B58135"/>
              </a:gs>
              <a:gs pos="92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1677AB7-93E2-4815-B5B6-7D6BB8BA4892}"/>
              </a:ext>
            </a:extLst>
          </p:cNvPr>
          <p:cNvSpPr/>
          <p:nvPr/>
        </p:nvSpPr>
        <p:spPr>
          <a:xfrm>
            <a:off x="5715169" y="3189616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98BE764D-33E4-4223-A896-D4A5D89D7A59}"/>
              </a:ext>
            </a:extLst>
          </p:cNvPr>
          <p:cNvSpPr/>
          <p:nvPr/>
        </p:nvSpPr>
        <p:spPr>
          <a:xfrm>
            <a:off x="6314211" y="3191794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lowchart: Terminator 40">
            <a:extLst>
              <a:ext uri="{FF2B5EF4-FFF2-40B4-BE49-F238E27FC236}">
                <a16:creationId xmlns:a16="http://schemas.microsoft.com/office/drawing/2014/main" id="{F4FDD7F7-B82D-44AC-A5EB-A096C3CCA79C}"/>
              </a:ext>
            </a:extLst>
          </p:cNvPr>
          <p:cNvSpPr/>
          <p:nvPr/>
        </p:nvSpPr>
        <p:spPr>
          <a:xfrm>
            <a:off x="5838696" y="3235336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0">
                <a:srgbClr val="524116"/>
              </a:gs>
              <a:gs pos="83000">
                <a:srgbClr val="B58135"/>
              </a:gs>
              <a:gs pos="92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346CC4B1-07A9-4C66-985C-884BA48655C7}"/>
              </a:ext>
            </a:extLst>
          </p:cNvPr>
          <p:cNvSpPr/>
          <p:nvPr/>
        </p:nvSpPr>
        <p:spPr>
          <a:xfrm>
            <a:off x="5715169" y="4034908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ADD7C28-6986-4C89-ADCF-552E16C2DD73}"/>
              </a:ext>
            </a:extLst>
          </p:cNvPr>
          <p:cNvSpPr/>
          <p:nvPr/>
        </p:nvSpPr>
        <p:spPr>
          <a:xfrm>
            <a:off x="6314211" y="4037086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lowchart: Terminator 51">
            <a:extLst>
              <a:ext uri="{FF2B5EF4-FFF2-40B4-BE49-F238E27FC236}">
                <a16:creationId xmlns:a16="http://schemas.microsoft.com/office/drawing/2014/main" id="{149F1C39-7330-457D-A476-8A9C82B40A48}"/>
              </a:ext>
            </a:extLst>
          </p:cNvPr>
          <p:cNvSpPr/>
          <p:nvPr/>
        </p:nvSpPr>
        <p:spPr>
          <a:xfrm>
            <a:off x="5838696" y="4080628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0">
                <a:srgbClr val="524116"/>
              </a:gs>
              <a:gs pos="83000">
                <a:srgbClr val="B58135"/>
              </a:gs>
              <a:gs pos="92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1E3DA0D3-3A48-441F-B137-6B27AE178042}"/>
              </a:ext>
            </a:extLst>
          </p:cNvPr>
          <p:cNvSpPr/>
          <p:nvPr/>
        </p:nvSpPr>
        <p:spPr>
          <a:xfrm>
            <a:off x="5728976" y="4882430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92DFF134-A959-4E3E-9D28-9B3B071D789B}"/>
              </a:ext>
            </a:extLst>
          </p:cNvPr>
          <p:cNvSpPr/>
          <p:nvPr/>
        </p:nvSpPr>
        <p:spPr>
          <a:xfrm>
            <a:off x="6328018" y="4884608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3" name="Flowchart: Terminator 62">
            <a:extLst>
              <a:ext uri="{FF2B5EF4-FFF2-40B4-BE49-F238E27FC236}">
                <a16:creationId xmlns:a16="http://schemas.microsoft.com/office/drawing/2014/main" id="{A9D26C6C-1E4F-45AC-9B7D-49C17C7AC085}"/>
              </a:ext>
            </a:extLst>
          </p:cNvPr>
          <p:cNvSpPr/>
          <p:nvPr/>
        </p:nvSpPr>
        <p:spPr>
          <a:xfrm>
            <a:off x="5852503" y="4928150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0">
                <a:srgbClr val="524116"/>
              </a:gs>
              <a:gs pos="83000">
                <a:srgbClr val="B58135"/>
              </a:gs>
              <a:gs pos="92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F2E4E4EA-8F0C-40B8-806C-551DAF6A13AB}"/>
              </a:ext>
            </a:extLst>
          </p:cNvPr>
          <p:cNvSpPr/>
          <p:nvPr/>
        </p:nvSpPr>
        <p:spPr>
          <a:xfrm>
            <a:off x="5742783" y="5729952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032831FC-BA66-45E7-8913-3FA7B5FFF678}"/>
              </a:ext>
            </a:extLst>
          </p:cNvPr>
          <p:cNvSpPr/>
          <p:nvPr/>
        </p:nvSpPr>
        <p:spPr>
          <a:xfrm>
            <a:off x="6341825" y="5732130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Flowchart: Terminator 73">
            <a:extLst>
              <a:ext uri="{FF2B5EF4-FFF2-40B4-BE49-F238E27FC236}">
                <a16:creationId xmlns:a16="http://schemas.microsoft.com/office/drawing/2014/main" id="{73A83164-99B1-4CAC-9B4B-752B46C21713}"/>
              </a:ext>
            </a:extLst>
          </p:cNvPr>
          <p:cNvSpPr/>
          <p:nvPr/>
        </p:nvSpPr>
        <p:spPr>
          <a:xfrm>
            <a:off x="5866310" y="5775672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7000">
                <a:srgbClr val="524116"/>
              </a:gs>
              <a:gs pos="83000">
                <a:srgbClr val="B58135"/>
              </a:gs>
              <a:gs pos="88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3802CB0-066F-4C18-8015-0BC9A7C70A20}"/>
              </a:ext>
            </a:extLst>
          </p:cNvPr>
          <p:cNvGrpSpPr/>
          <p:nvPr/>
        </p:nvGrpSpPr>
        <p:grpSpPr>
          <a:xfrm>
            <a:off x="9832404" y="221763"/>
            <a:ext cx="494764" cy="4722825"/>
            <a:chOff x="9832404" y="221763"/>
            <a:chExt cx="494764" cy="4722825"/>
          </a:xfrm>
        </p:grpSpPr>
        <p:sp>
          <p:nvSpPr>
            <p:cNvPr id="14" name="Rectangle: Top Corners Rounded 13">
              <a:extLst>
                <a:ext uri="{FF2B5EF4-FFF2-40B4-BE49-F238E27FC236}">
                  <a16:creationId xmlns:a16="http://schemas.microsoft.com/office/drawing/2014/main" id="{5C7A82AC-1D6C-46AB-AED9-7A245BE6A49D}"/>
                </a:ext>
              </a:extLst>
            </p:cNvPr>
            <p:cNvSpPr/>
            <p:nvPr/>
          </p:nvSpPr>
          <p:spPr>
            <a:xfrm>
              <a:off x="9832404" y="221764"/>
              <a:ext cx="203167" cy="14068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6D696B4-0F61-4000-9FC7-3EC471F45ED4}"/>
                </a:ext>
              </a:extLst>
            </p:cNvPr>
            <p:cNvSpPr/>
            <p:nvPr/>
          </p:nvSpPr>
          <p:spPr>
            <a:xfrm>
              <a:off x="9890123" y="221763"/>
              <a:ext cx="437045" cy="4722825"/>
            </a:xfrm>
            <a:custGeom>
              <a:avLst/>
              <a:gdLst>
                <a:gd name="connsiteX0" fmla="*/ 0 w 770632"/>
                <a:gd name="connsiteY0" fmla="*/ 0 h 4722825"/>
                <a:gd name="connsiteX1" fmla="*/ 349024 w 770632"/>
                <a:gd name="connsiteY1" fmla="*/ 0 h 4722825"/>
                <a:gd name="connsiteX2" fmla="*/ 770632 w 770632"/>
                <a:gd name="connsiteY2" fmla="*/ 421608 h 4722825"/>
                <a:gd name="connsiteX3" fmla="*/ 770632 w 770632"/>
                <a:gd name="connsiteY3" fmla="*/ 4642025 h 4722825"/>
                <a:gd name="connsiteX4" fmla="*/ 766897 w 770632"/>
                <a:gd name="connsiteY4" fmla="*/ 4684356 h 4722825"/>
                <a:gd name="connsiteX5" fmla="*/ 613487 w 770632"/>
                <a:gd name="connsiteY5" fmla="*/ 4530946 h 4722825"/>
                <a:gd name="connsiteX6" fmla="*/ 421608 w 770632"/>
                <a:gd name="connsiteY6" fmla="*/ 4722825 h 4722825"/>
                <a:gd name="connsiteX7" fmla="*/ 421608 w 770632"/>
                <a:gd name="connsiteY7" fmla="*/ 421608 h 4722825"/>
                <a:gd name="connsiteX8" fmla="*/ 0 w 770632"/>
                <a:gd name="connsiteY8" fmla="*/ 0 h 4722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0632" h="4722825">
                  <a:moveTo>
                    <a:pt x="0" y="0"/>
                  </a:moveTo>
                  <a:lnTo>
                    <a:pt x="349024" y="0"/>
                  </a:lnTo>
                  <a:cubicBezTo>
                    <a:pt x="581872" y="0"/>
                    <a:pt x="770632" y="188760"/>
                    <a:pt x="770632" y="421608"/>
                  </a:cubicBezTo>
                  <a:lnTo>
                    <a:pt x="770632" y="4642025"/>
                  </a:lnTo>
                  <a:lnTo>
                    <a:pt x="766897" y="4684356"/>
                  </a:lnTo>
                  <a:lnTo>
                    <a:pt x="613487" y="4530946"/>
                  </a:lnTo>
                  <a:lnTo>
                    <a:pt x="421608" y="4722825"/>
                  </a:lnTo>
                  <a:lnTo>
                    <a:pt x="421608" y="421608"/>
                  </a:lnTo>
                  <a:cubicBezTo>
                    <a:pt x="421608" y="188760"/>
                    <a:pt x="232848" y="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2" name="Rectangle 91">
            <a:extLst>
              <a:ext uri="{FF2B5EF4-FFF2-40B4-BE49-F238E27FC236}">
                <a16:creationId xmlns:a16="http://schemas.microsoft.com/office/drawing/2014/main" id="{855B19D8-B8CC-405C-B09B-08C46CFD6B1C}"/>
              </a:ext>
            </a:extLst>
          </p:cNvPr>
          <p:cNvSpPr/>
          <p:nvPr/>
        </p:nvSpPr>
        <p:spPr>
          <a:xfrm>
            <a:off x="10373895" y="2924182"/>
            <a:ext cx="117566" cy="988067"/>
          </a:xfrm>
          <a:prstGeom prst="rect">
            <a:avLst/>
          </a:prstGeom>
          <a:gradFill flip="none" rotWithShape="1">
            <a:gsLst>
              <a:gs pos="72000">
                <a:schemeClr val="bg1"/>
              </a:gs>
              <a:gs pos="47773">
                <a:schemeClr val="bg1"/>
              </a:gs>
              <a:gs pos="27454">
                <a:schemeClr val="bg1"/>
              </a:gs>
              <a:gs pos="1000">
                <a:schemeClr val="tx1"/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ACACF91F-0A4B-44C9-9086-C9D7A95BEAAA}"/>
              </a:ext>
            </a:extLst>
          </p:cNvPr>
          <p:cNvSpPr/>
          <p:nvPr/>
        </p:nvSpPr>
        <p:spPr>
          <a:xfrm>
            <a:off x="1694682" y="3049128"/>
            <a:ext cx="90072" cy="756998"/>
          </a:xfrm>
          <a:prstGeom prst="rect">
            <a:avLst/>
          </a:prstGeom>
          <a:gradFill flip="none" rotWithShape="1">
            <a:gsLst>
              <a:gs pos="72000">
                <a:schemeClr val="bg1"/>
              </a:gs>
              <a:gs pos="47773">
                <a:schemeClr val="bg1"/>
              </a:gs>
              <a:gs pos="27454">
                <a:schemeClr val="bg1"/>
              </a:gs>
              <a:gs pos="1000">
                <a:schemeClr val="tx1"/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69E26F13-A8F9-4EB9-BEFA-50D192FCA0E3}"/>
              </a:ext>
            </a:extLst>
          </p:cNvPr>
          <p:cNvSpPr/>
          <p:nvPr/>
        </p:nvSpPr>
        <p:spPr>
          <a:xfrm>
            <a:off x="1751820" y="3402683"/>
            <a:ext cx="188354" cy="70352"/>
          </a:xfrm>
          <a:prstGeom prst="rect">
            <a:avLst/>
          </a:prstGeom>
          <a:gradFill flip="none" rotWithShape="1">
            <a:gsLst>
              <a:gs pos="72000">
                <a:schemeClr val="bg1"/>
              </a:gs>
              <a:gs pos="47773">
                <a:schemeClr val="bg1"/>
              </a:gs>
              <a:gs pos="27454">
                <a:schemeClr val="bg1"/>
              </a:gs>
              <a:gs pos="1000">
                <a:schemeClr val="tx1"/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A96D25C-D2C3-41E8-9E8B-A5124F0C8C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52" b="31031"/>
          <a:stretch/>
        </p:blipFill>
        <p:spPr>
          <a:xfrm rot="16200000">
            <a:off x="-15788" y="3148973"/>
            <a:ext cx="4364745" cy="609861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B815F1D9-7005-45F1-95C6-B53AC5B025DB}"/>
              </a:ext>
            </a:extLst>
          </p:cNvPr>
          <p:cNvGrpSpPr/>
          <p:nvPr/>
        </p:nvGrpSpPr>
        <p:grpSpPr>
          <a:xfrm>
            <a:off x="1842892" y="2673422"/>
            <a:ext cx="583040" cy="338307"/>
            <a:chOff x="1861653" y="2615259"/>
            <a:chExt cx="583040" cy="338307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EF446A5C-60A4-4CD6-B68D-2FF89E64272E}"/>
                </a:ext>
              </a:extLst>
            </p:cNvPr>
            <p:cNvSpPr/>
            <p:nvPr/>
          </p:nvSpPr>
          <p:spPr>
            <a:xfrm>
              <a:off x="1861653" y="2615259"/>
              <a:ext cx="583040" cy="338307"/>
            </a:xfrm>
            <a:custGeom>
              <a:avLst/>
              <a:gdLst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63707"/>
                <a:gd name="connsiteX1" fmla="*/ 798789 w 798789"/>
                <a:gd name="connsiteY1" fmla="*/ 0 h 363707"/>
                <a:gd name="connsiteX2" fmla="*/ 798789 w 798789"/>
                <a:gd name="connsiteY2" fmla="*/ 338307 h 363707"/>
                <a:gd name="connsiteX3" fmla="*/ 0 w 798789"/>
                <a:gd name="connsiteY3" fmla="*/ 338307 h 363707"/>
                <a:gd name="connsiteX4" fmla="*/ 0 w 798789"/>
                <a:gd name="connsiteY4" fmla="*/ 0 h 363707"/>
                <a:gd name="connsiteX0" fmla="*/ 0 w 798789"/>
                <a:gd name="connsiteY0" fmla="*/ 0 h 384071"/>
                <a:gd name="connsiteX1" fmla="*/ 798789 w 798789"/>
                <a:gd name="connsiteY1" fmla="*/ 0 h 384071"/>
                <a:gd name="connsiteX2" fmla="*/ 798789 w 798789"/>
                <a:gd name="connsiteY2" fmla="*/ 338307 h 384071"/>
                <a:gd name="connsiteX3" fmla="*/ 0 w 798789"/>
                <a:gd name="connsiteY3" fmla="*/ 338307 h 384071"/>
                <a:gd name="connsiteX4" fmla="*/ 0 w 798789"/>
                <a:gd name="connsiteY4" fmla="*/ 0 h 384071"/>
                <a:gd name="connsiteX0" fmla="*/ 0 w 798789"/>
                <a:gd name="connsiteY0" fmla="*/ 0 h 360642"/>
                <a:gd name="connsiteX1" fmla="*/ 798789 w 798789"/>
                <a:gd name="connsiteY1" fmla="*/ 0 h 360642"/>
                <a:gd name="connsiteX2" fmla="*/ 798789 w 798789"/>
                <a:gd name="connsiteY2" fmla="*/ 338307 h 360642"/>
                <a:gd name="connsiteX3" fmla="*/ 0 w 798789"/>
                <a:gd name="connsiteY3" fmla="*/ 338307 h 360642"/>
                <a:gd name="connsiteX4" fmla="*/ 0 w 798789"/>
                <a:gd name="connsiteY4" fmla="*/ 0 h 360642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8789" h="338307">
                  <a:moveTo>
                    <a:pt x="0" y="0"/>
                  </a:moveTo>
                  <a:cubicBezTo>
                    <a:pt x="338653" y="99060"/>
                    <a:pt x="532526" y="83820"/>
                    <a:pt x="798789" y="0"/>
                  </a:cubicBezTo>
                  <a:lnTo>
                    <a:pt x="798789" y="338307"/>
                  </a:lnTo>
                  <a:cubicBezTo>
                    <a:pt x="517286" y="262107"/>
                    <a:pt x="281503" y="296397"/>
                    <a:pt x="0" y="338307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45100">
                  <a:srgbClr val="C99953"/>
                </a:gs>
                <a:gs pos="0">
                  <a:srgbClr val="A67834"/>
                </a:gs>
                <a:gs pos="100000">
                  <a:srgbClr val="A67834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74">
              <a:extLst>
                <a:ext uri="{FF2B5EF4-FFF2-40B4-BE49-F238E27FC236}">
                  <a16:creationId xmlns:a16="http://schemas.microsoft.com/office/drawing/2014/main" id="{4B41009C-C6CB-416A-BD79-2E60D37FA99A}"/>
                </a:ext>
              </a:extLst>
            </p:cNvPr>
            <p:cNvSpPr/>
            <p:nvPr/>
          </p:nvSpPr>
          <p:spPr>
            <a:xfrm>
              <a:off x="1898614" y="2640646"/>
              <a:ext cx="523889" cy="288887"/>
            </a:xfrm>
            <a:custGeom>
              <a:avLst/>
              <a:gdLst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63707"/>
                <a:gd name="connsiteX1" fmla="*/ 798789 w 798789"/>
                <a:gd name="connsiteY1" fmla="*/ 0 h 363707"/>
                <a:gd name="connsiteX2" fmla="*/ 798789 w 798789"/>
                <a:gd name="connsiteY2" fmla="*/ 338307 h 363707"/>
                <a:gd name="connsiteX3" fmla="*/ 0 w 798789"/>
                <a:gd name="connsiteY3" fmla="*/ 338307 h 363707"/>
                <a:gd name="connsiteX4" fmla="*/ 0 w 798789"/>
                <a:gd name="connsiteY4" fmla="*/ 0 h 363707"/>
                <a:gd name="connsiteX0" fmla="*/ 0 w 798789"/>
                <a:gd name="connsiteY0" fmla="*/ 0 h 384071"/>
                <a:gd name="connsiteX1" fmla="*/ 798789 w 798789"/>
                <a:gd name="connsiteY1" fmla="*/ 0 h 384071"/>
                <a:gd name="connsiteX2" fmla="*/ 798789 w 798789"/>
                <a:gd name="connsiteY2" fmla="*/ 338307 h 384071"/>
                <a:gd name="connsiteX3" fmla="*/ 0 w 798789"/>
                <a:gd name="connsiteY3" fmla="*/ 338307 h 384071"/>
                <a:gd name="connsiteX4" fmla="*/ 0 w 798789"/>
                <a:gd name="connsiteY4" fmla="*/ 0 h 384071"/>
                <a:gd name="connsiteX0" fmla="*/ 0 w 798789"/>
                <a:gd name="connsiteY0" fmla="*/ 0 h 360642"/>
                <a:gd name="connsiteX1" fmla="*/ 798789 w 798789"/>
                <a:gd name="connsiteY1" fmla="*/ 0 h 360642"/>
                <a:gd name="connsiteX2" fmla="*/ 798789 w 798789"/>
                <a:gd name="connsiteY2" fmla="*/ 338307 h 360642"/>
                <a:gd name="connsiteX3" fmla="*/ 0 w 798789"/>
                <a:gd name="connsiteY3" fmla="*/ 338307 h 360642"/>
                <a:gd name="connsiteX4" fmla="*/ 0 w 798789"/>
                <a:gd name="connsiteY4" fmla="*/ 0 h 360642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8789" h="338307">
                  <a:moveTo>
                    <a:pt x="0" y="0"/>
                  </a:moveTo>
                  <a:cubicBezTo>
                    <a:pt x="338653" y="99060"/>
                    <a:pt x="532526" y="83820"/>
                    <a:pt x="798789" y="0"/>
                  </a:cubicBezTo>
                  <a:lnTo>
                    <a:pt x="798789" y="338307"/>
                  </a:lnTo>
                  <a:cubicBezTo>
                    <a:pt x="517286" y="262107"/>
                    <a:pt x="281503" y="296397"/>
                    <a:pt x="0" y="338307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>
              <a:solidFill>
                <a:schemeClr val="bg1">
                  <a:alpha val="64000"/>
                </a:schemeClr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A587537-51EE-76E4-97B1-2401BEC740A3}"/>
              </a:ext>
            </a:extLst>
          </p:cNvPr>
          <p:cNvSpPr txBox="1"/>
          <p:nvPr/>
        </p:nvSpPr>
        <p:spPr>
          <a:xfrm>
            <a:off x="2266545" y="941186"/>
            <a:ext cx="33158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№4  педагогикалық  кеңес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2BCD3C69-0D17-0C2F-1902-4873260C63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30878" y="2023432"/>
            <a:ext cx="3390251" cy="2904718"/>
          </a:xfrm>
        </p:spPr>
        <p:txBody>
          <a:bodyPr>
            <a:normAutofit/>
          </a:bodyPr>
          <a:lstStyle/>
          <a:p>
            <a:r>
              <a:rPr lang="kk-KZ" sz="36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Тақырыбы:</a:t>
            </a:r>
            <a:r>
              <a:rPr lang="kk-KZ" sz="3600" b="1" i="1" spc="-8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36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«Балабақша іс-әрекет процесі» </a:t>
            </a:r>
            <a:endParaRPr lang="en-US" sz="3600" i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8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 92">
            <a:extLst>
              <a:ext uri="{FF2B5EF4-FFF2-40B4-BE49-F238E27FC236}">
                <a16:creationId xmlns:a16="http://schemas.microsoft.com/office/drawing/2014/main" id="{6F0CB5AC-00A3-43C7-8820-77ED2AF97A5E}"/>
              </a:ext>
            </a:extLst>
          </p:cNvPr>
          <p:cNvGrpSpPr/>
          <p:nvPr/>
        </p:nvGrpSpPr>
        <p:grpSpPr>
          <a:xfrm>
            <a:off x="1674994" y="366714"/>
            <a:ext cx="4380411" cy="6228674"/>
            <a:chOff x="6096000" y="362443"/>
            <a:chExt cx="4380411" cy="6228674"/>
          </a:xfrm>
          <a:effectLst>
            <a:outerShdw blurRad="152400" dist="762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577F5363-29F4-40B8-A44C-5A2427C7A8E7}"/>
                </a:ext>
              </a:extLst>
            </p:cNvPr>
            <p:cNvSpPr/>
            <p:nvPr/>
          </p:nvSpPr>
          <p:spPr>
            <a:xfrm>
              <a:off x="6096000" y="362443"/>
              <a:ext cx="4380411" cy="6228674"/>
            </a:xfrm>
            <a:prstGeom prst="roundRect">
              <a:avLst>
                <a:gd name="adj" fmla="val 2335"/>
              </a:avLst>
            </a:prstGeom>
            <a:solidFill>
              <a:srgbClr val="B58135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extrusionH="260350"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170A1FC7-11F5-4A29-8F0A-A459AD841200}"/>
                </a:ext>
              </a:extLst>
            </p:cNvPr>
            <p:cNvSpPr/>
            <p:nvPr/>
          </p:nvSpPr>
          <p:spPr>
            <a:xfrm>
              <a:off x="6166456" y="435975"/>
              <a:ext cx="4192389" cy="6059581"/>
            </a:xfrm>
            <a:prstGeom prst="rect">
              <a:avLst/>
            </a:prstGeom>
            <a:noFill/>
            <a:ln>
              <a:solidFill>
                <a:schemeClr val="bg1">
                  <a:alpha val="56000"/>
                </a:schemeClr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E7116C1-5F93-440B-8E1B-BC3DE78F8F39}"/>
              </a:ext>
            </a:extLst>
          </p:cNvPr>
          <p:cNvGrpSpPr/>
          <p:nvPr/>
        </p:nvGrpSpPr>
        <p:grpSpPr>
          <a:xfrm>
            <a:off x="6096000" y="362443"/>
            <a:ext cx="4380411" cy="6228674"/>
            <a:chOff x="6096000" y="362443"/>
            <a:chExt cx="4380411" cy="6228674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EE4C5FAD-9C59-4E3E-8A1B-75B332259E90}"/>
                </a:ext>
              </a:extLst>
            </p:cNvPr>
            <p:cNvSpPr/>
            <p:nvPr/>
          </p:nvSpPr>
          <p:spPr>
            <a:xfrm>
              <a:off x="6096000" y="362443"/>
              <a:ext cx="4380411" cy="6228674"/>
            </a:xfrm>
            <a:prstGeom prst="roundRect">
              <a:avLst>
                <a:gd name="adj" fmla="val 2335"/>
              </a:avLst>
            </a:prstGeom>
            <a:solidFill>
              <a:srgbClr val="B58135"/>
            </a:solidFill>
            <a:ln>
              <a:noFill/>
            </a:ln>
            <a:effectLst>
              <a:outerShdw blurRad="342900" dist="1016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260350">
              <a:bevelT w="114300" prst="artDeco"/>
              <a:bevelB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62FDB83D-ACD3-473C-A816-8FDC851704EA}"/>
                </a:ext>
              </a:extLst>
            </p:cNvPr>
            <p:cNvSpPr/>
            <p:nvPr/>
          </p:nvSpPr>
          <p:spPr>
            <a:xfrm>
              <a:off x="6166456" y="435975"/>
              <a:ext cx="4192389" cy="6059581"/>
            </a:xfrm>
            <a:prstGeom prst="rect">
              <a:avLst/>
            </a:prstGeom>
            <a:noFill/>
            <a:ln>
              <a:solidFill>
                <a:schemeClr val="bg1">
                  <a:alpha val="56000"/>
                </a:schemeClr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C9719335-B9C0-4058-8B73-9F607C5AD7EF}"/>
              </a:ext>
            </a:extLst>
          </p:cNvPr>
          <p:cNvSpPr/>
          <p:nvPr/>
        </p:nvSpPr>
        <p:spPr>
          <a:xfrm>
            <a:off x="5701314" y="1492263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6A0139F-D47B-4D2E-B6DD-1CF3E225FE2E}"/>
              </a:ext>
            </a:extLst>
          </p:cNvPr>
          <p:cNvSpPr/>
          <p:nvPr/>
        </p:nvSpPr>
        <p:spPr>
          <a:xfrm>
            <a:off x="6300356" y="1494441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Terminator 9">
            <a:extLst>
              <a:ext uri="{FF2B5EF4-FFF2-40B4-BE49-F238E27FC236}">
                <a16:creationId xmlns:a16="http://schemas.microsoft.com/office/drawing/2014/main" id="{BC5D7E92-B133-44C6-97F0-32132D556239}"/>
              </a:ext>
            </a:extLst>
          </p:cNvPr>
          <p:cNvSpPr/>
          <p:nvPr/>
        </p:nvSpPr>
        <p:spPr>
          <a:xfrm>
            <a:off x="5824841" y="1537983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0">
                <a:srgbClr val="524116"/>
              </a:gs>
              <a:gs pos="83000">
                <a:srgbClr val="B58135"/>
              </a:gs>
              <a:gs pos="92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05A950B-21FC-4E5D-A16E-17592DDF6805}"/>
              </a:ext>
            </a:extLst>
          </p:cNvPr>
          <p:cNvSpPr/>
          <p:nvPr/>
        </p:nvSpPr>
        <p:spPr>
          <a:xfrm>
            <a:off x="5715169" y="2340940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0A4DB8F-E755-494E-9C88-2B877ABB6148}"/>
              </a:ext>
            </a:extLst>
          </p:cNvPr>
          <p:cNvSpPr/>
          <p:nvPr/>
        </p:nvSpPr>
        <p:spPr>
          <a:xfrm>
            <a:off x="6314211" y="2343118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lowchart: Terminator 29">
            <a:extLst>
              <a:ext uri="{FF2B5EF4-FFF2-40B4-BE49-F238E27FC236}">
                <a16:creationId xmlns:a16="http://schemas.microsoft.com/office/drawing/2014/main" id="{B64A36CF-2EFB-4DB8-B621-9C5DC970C5F3}"/>
              </a:ext>
            </a:extLst>
          </p:cNvPr>
          <p:cNvSpPr/>
          <p:nvPr/>
        </p:nvSpPr>
        <p:spPr>
          <a:xfrm>
            <a:off x="5838696" y="2386660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0">
                <a:srgbClr val="524116"/>
              </a:gs>
              <a:gs pos="83000">
                <a:srgbClr val="B58135"/>
              </a:gs>
              <a:gs pos="92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1677AB7-93E2-4815-B5B6-7D6BB8BA4892}"/>
              </a:ext>
            </a:extLst>
          </p:cNvPr>
          <p:cNvSpPr/>
          <p:nvPr/>
        </p:nvSpPr>
        <p:spPr>
          <a:xfrm>
            <a:off x="5715169" y="3189616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98BE764D-33E4-4223-A896-D4A5D89D7A59}"/>
              </a:ext>
            </a:extLst>
          </p:cNvPr>
          <p:cNvSpPr/>
          <p:nvPr/>
        </p:nvSpPr>
        <p:spPr>
          <a:xfrm>
            <a:off x="6314211" y="3191794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lowchart: Terminator 40">
            <a:extLst>
              <a:ext uri="{FF2B5EF4-FFF2-40B4-BE49-F238E27FC236}">
                <a16:creationId xmlns:a16="http://schemas.microsoft.com/office/drawing/2014/main" id="{F4FDD7F7-B82D-44AC-A5EB-A096C3CCA79C}"/>
              </a:ext>
            </a:extLst>
          </p:cNvPr>
          <p:cNvSpPr/>
          <p:nvPr/>
        </p:nvSpPr>
        <p:spPr>
          <a:xfrm>
            <a:off x="5838696" y="3235336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0">
                <a:srgbClr val="524116"/>
              </a:gs>
              <a:gs pos="83000">
                <a:srgbClr val="B58135"/>
              </a:gs>
              <a:gs pos="92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346CC4B1-07A9-4C66-985C-884BA48655C7}"/>
              </a:ext>
            </a:extLst>
          </p:cNvPr>
          <p:cNvSpPr/>
          <p:nvPr/>
        </p:nvSpPr>
        <p:spPr>
          <a:xfrm>
            <a:off x="5715169" y="4034908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ADD7C28-6986-4C89-ADCF-552E16C2DD73}"/>
              </a:ext>
            </a:extLst>
          </p:cNvPr>
          <p:cNvSpPr/>
          <p:nvPr/>
        </p:nvSpPr>
        <p:spPr>
          <a:xfrm>
            <a:off x="6314211" y="4037086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lowchart: Terminator 51">
            <a:extLst>
              <a:ext uri="{FF2B5EF4-FFF2-40B4-BE49-F238E27FC236}">
                <a16:creationId xmlns:a16="http://schemas.microsoft.com/office/drawing/2014/main" id="{149F1C39-7330-457D-A476-8A9C82B40A48}"/>
              </a:ext>
            </a:extLst>
          </p:cNvPr>
          <p:cNvSpPr/>
          <p:nvPr/>
        </p:nvSpPr>
        <p:spPr>
          <a:xfrm>
            <a:off x="5838696" y="4080628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0">
                <a:srgbClr val="524116"/>
              </a:gs>
              <a:gs pos="83000">
                <a:srgbClr val="B58135"/>
              </a:gs>
              <a:gs pos="92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1E3DA0D3-3A48-441F-B137-6B27AE178042}"/>
              </a:ext>
            </a:extLst>
          </p:cNvPr>
          <p:cNvSpPr/>
          <p:nvPr/>
        </p:nvSpPr>
        <p:spPr>
          <a:xfrm>
            <a:off x="5728976" y="4882430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92DFF134-A959-4E3E-9D28-9B3B071D789B}"/>
              </a:ext>
            </a:extLst>
          </p:cNvPr>
          <p:cNvSpPr/>
          <p:nvPr/>
        </p:nvSpPr>
        <p:spPr>
          <a:xfrm>
            <a:off x="6328018" y="4884608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3" name="Flowchart: Terminator 62">
            <a:extLst>
              <a:ext uri="{FF2B5EF4-FFF2-40B4-BE49-F238E27FC236}">
                <a16:creationId xmlns:a16="http://schemas.microsoft.com/office/drawing/2014/main" id="{A9D26C6C-1E4F-45AC-9B7D-49C17C7AC085}"/>
              </a:ext>
            </a:extLst>
          </p:cNvPr>
          <p:cNvSpPr/>
          <p:nvPr/>
        </p:nvSpPr>
        <p:spPr>
          <a:xfrm>
            <a:off x="5852503" y="4928150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0">
                <a:srgbClr val="524116"/>
              </a:gs>
              <a:gs pos="83000">
                <a:srgbClr val="B58135"/>
              </a:gs>
              <a:gs pos="92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F2E4E4EA-8F0C-40B8-806C-551DAF6A13AB}"/>
              </a:ext>
            </a:extLst>
          </p:cNvPr>
          <p:cNvSpPr/>
          <p:nvPr/>
        </p:nvSpPr>
        <p:spPr>
          <a:xfrm>
            <a:off x="5742783" y="5729952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032831FC-BA66-45E7-8913-3FA7B5FFF678}"/>
              </a:ext>
            </a:extLst>
          </p:cNvPr>
          <p:cNvSpPr/>
          <p:nvPr/>
        </p:nvSpPr>
        <p:spPr>
          <a:xfrm>
            <a:off x="6341825" y="5732130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Flowchart: Terminator 73">
            <a:extLst>
              <a:ext uri="{FF2B5EF4-FFF2-40B4-BE49-F238E27FC236}">
                <a16:creationId xmlns:a16="http://schemas.microsoft.com/office/drawing/2014/main" id="{73A83164-99B1-4CAC-9B4B-752B46C21713}"/>
              </a:ext>
            </a:extLst>
          </p:cNvPr>
          <p:cNvSpPr/>
          <p:nvPr/>
        </p:nvSpPr>
        <p:spPr>
          <a:xfrm>
            <a:off x="5866310" y="5775672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7000">
                <a:srgbClr val="524116"/>
              </a:gs>
              <a:gs pos="83000">
                <a:srgbClr val="B58135"/>
              </a:gs>
              <a:gs pos="88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3802CB0-066F-4C18-8015-0BC9A7C70A20}"/>
              </a:ext>
            </a:extLst>
          </p:cNvPr>
          <p:cNvGrpSpPr/>
          <p:nvPr/>
        </p:nvGrpSpPr>
        <p:grpSpPr>
          <a:xfrm>
            <a:off x="9832404" y="221763"/>
            <a:ext cx="494764" cy="4722825"/>
            <a:chOff x="9832404" y="221763"/>
            <a:chExt cx="494764" cy="4722825"/>
          </a:xfrm>
        </p:grpSpPr>
        <p:sp>
          <p:nvSpPr>
            <p:cNvPr id="14" name="Rectangle: Top Corners Rounded 13">
              <a:extLst>
                <a:ext uri="{FF2B5EF4-FFF2-40B4-BE49-F238E27FC236}">
                  <a16:creationId xmlns:a16="http://schemas.microsoft.com/office/drawing/2014/main" id="{5C7A82AC-1D6C-46AB-AED9-7A245BE6A49D}"/>
                </a:ext>
              </a:extLst>
            </p:cNvPr>
            <p:cNvSpPr/>
            <p:nvPr/>
          </p:nvSpPr>
          <p:spPr>
            <a:xfrm>
              <a:off x="9832404" y="221764"/>
              <a:ext cx="203167" cy="14068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6D696B4-0F61-4000-9FC7-3EC471F45ED4}"/>
                </a:ext>
              </a:extLst>
            </p:cNvPr>
            <p:cNvSpPr/>
            <p:nvPr/>
          </p:nvSpPr>
          <p:spPr>
            <a:xfrm>
              <a:off x="9890123" y="221763"/>
              <a:ext cx="437045" cy="4722825"/>
            </a:xfrm>
            <a:custGeom>
              <a:avLst/>
              <a:gdLst>
                <a:gd name="connsiteX0" fmla="*/ 0 w 770632"/>
                <a:gd name="connsiteY0" fmla="*/ 0 h 4722825"/>
                <a:gd name="connsiteX1" fmla="*/ 349024 w 770632"/>
                <a:gd name="connsiteY1" fmla="*/ 0 h 4722825"/>
                <a:gd name="connsiteX2" fmla="*/ 770632 w 770632"/>
                <a:gd name="connsiteY2" fmla="*/ 421608 h 4722825"/>
                <a:gd name="connsiteX3" fmla="*/ 770632 w 770632"/>
                <a:gd name="connsiteY3" fmla="*/ 4642025 h 4722825"/>
                <a:gd name="connsiteX4" fmla="*/ 766897 w 770632"/>
                <a:gd name="connsiteY4" fmla="*/ 4684356 h 4722825"/>
                <a:gd name="connsiteX5" fmla="*/ 613487 w 770632"/>
                <a:gd name="connsiteY5" fmla="*/ 4530946 h 4722825"/>
                <a:gd name="connsiteX6" fmla="*/ 421608 w 770632"/>
                <a:gd name="connsiteY6" fmla="*/ 4722825 h 4722825"/>
                <a:gd name="connsiteX7" fmla="*/ 421608 w 770632"/>
                <a:gd name="connsiteY7" fmla="*/ 421608 h 4722825"/>
                <a:gd name="connsiteX8" fmla="*/ 0 w 770632"/>
                <a:gd name="connsiteY8" fmla="*/ 0 h 4722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0632" h="4722825">
                  <a:moveTo>
                    <a:pt x="0" y="0"/>
                  </a:moveTo>
                  <a:lnTo>
                    <a:pt x="349024" y="0"/>
                  </a:lnTo>
                  <a:cubicBezTo>
                    <a:pt x="581872" y="0"/>
                    <a:pt x="770632" y="188760"/>
                    <a:pt x="770632" y="421608"/>
                  </a:cubicBezTo>
                  <a:lnTo>
                    <a:pt x="770632" y="4642025"/>
                  </a:lnTo>
                  <a:lnTo>
                    <a:pt x="766897" y="4684356"/>
                  </a:lnTo>
                  <a:lnTo>
                    <a:pt x="613487" y="4530946"/>
                  </a:lnTo>
                  <a:lnTo>
                    <a:pt x="421608" y="4722825"/>
                  </a:lnTo>
                  <a:lnTo>
                    <a:pt x="421608" y="421608"/>
                  </a:lnTo>
                  <a:cubicBezTo>
                    <a:pt x="421608" y="188760"/>
                    <a:pt x="232848" y="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2" name="Rectangle 91">
            <a:extLst>
              <a:ext uri="{FF2B5EF4-FFF2-40B4-BE49-F238E27FC236}">
                <a16:creationId xmlns:a16="http://schemas.microsoft.com/office/drawing/2014/main" id="{855B19D8-B8CC-405C-B09B-08C46CFD6B1C}"/>
              </a:ext>
            </a:extLst>
          </p:cNvPr>
          <p:cNvSpPr/>
          <p:nvPr/>
        </p:nvSpPr>
        <p:spPr>
          <a:xfrm>
            <a:off x="10373895" y="2924182"/>
            <a:ext cx="117566" cy="988067"/>
          </a:xfrm>
          <a:prstGeom prst="rect">
            <a:avLst/>
          </a:prstGeom>
          <a:gradFill flip="none" rotWithShape="1">
            <a:gsLst>
              <a:gs pos="72000">
                <a:schemeClr val="bg1"/>
              </a:gs>
              <a:gs pos="47773">
                <a:schemeClr val="bg1"/>
              </a:gs>
              <a:gs pos="27454">
                <a:schemeClr val="bg1"/>
              </a:gs>
              <a:gs pos="1000">
                <a:schemeClr val="tx1"/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ACACF91F-0A4B-44C9-9086-C9D7A95BEAAA}"/>
              </a:ext>
            </a:extLst>
          </p:cNvPr>
          <p:cNvSpPr/>
          <p:nvPr/>
        </p:nvSpPr>
        <p:spPr>
          <a:xfrm>
            <a:off x="1694682" y="3049128"/>
            <a:ext cx="90072" cy="756998"/>
          </a:xfrm>
          <a:prstGeom prst="rect">
            <a:avLst/>
          </a:prstGeom>
          <a:gradFill flip="none" rotWithShape="1">
            <a:gsLst>
              <a:gs pos="72000">
                <a:schemeClr val="bg1"/>
              </a:gs>
              <a:gs pos="47773">
                <a:schemeClr val="bg1"/>
              </a:gs>
              <a:gs pos="27454">
                <a:schemeClr val="bg1"/>
              </a:gs>
              <a:gs pos="1000">
                <a:schemeClr val="tx1"/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69E26F13-A8F9-4EB9-BEFA-50D192FCA0E3}"/>
              </a:ext>
            </a:extLst>
          </p:cNvPr>
          <p:cNvSpPr/>
          <p:nvPr/>
        </p:nvSpPr>
        <p:spPr>
          <a:xfrm>
            <a:off x="1751820" y="3402683"/>
            <a:ext cx="188354" cy="70352"/>
          </a:xfrm>
          <a:prstGeom prst="rect">
            <a:avLst/>
          </a:prstGeom>
          <a:gradFill flip="none" rotWithShape="1">
            <a:gsLst>
              <a:gs pos="72000">
                <a:schemeClr val="bg1"/>
              </a:gs>
              <a:gs pos="47773">
                <a:schemeClr val="bg1"/>
              </a:gs>
              <a:gs pos="27454">
                <a:schemeClr val="bg1"/>
              </a:gs>
              <a:gs pos="1000">
                <a:schemeClr val="tx1"/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A96D25C-D2C3-41E8-9E8B-A5124F0C8C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52" b="31031"/>
          <a:stretch/>
        </p:blipFill>
        <p:spPr>
          <a:xfrm rot="16200000">
            <a:off x="-15788" y="3148973"/>
            <a:ext cx="4364745" cy="609861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B815F1D9-7005-45F1-95C6-B53AC5B025DB}"/>
              </a:ext>
            </a:extLst>
          </p:cNvPr>
          <p:cNvGrpSpPr/>
          <p:nvPr/>
        </p:nvGrpSpPr>
        <p:grpSpPr>
          <a:xfrm>
            <a:off x="1842892" y="2673422"/>
            <a:ext cx="583040" cy="338307"/>
            <a:chOff x="1861653" y="2615259"/>
            <a:chExt cx="583040" cy="338307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EF446A5C-60A4-4CD6-B68D-2FF89E64272E}"/>
                </a:ext>
              </a:extLst>
            </p:cNvPr>
            <p:cNvSpPr/>
            <p:nvPr/>
          </p:nvSpPr>
          <p:spPr>
            <a:xfrm>
              <a:off x="1861653" y="2615259"/>
              <a:ext cx="583040" cy="338307"/>
            </a:xfrm>
            <a:custGeom>
              <a:avLst/>
              <a:gdLst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63707"/>
                <a:gd name="connsiteX1" fmla="*/ 798789 w 798789"/>
                <a:gd name="connsiteY1" fmla="*/ 0 h 363707"/>
                <a:gd name="connsiteX2" fmla="*/ 798789 w 798789"/>
                <a:gd name="connsiteY2" fmla="*/ 338307 h 363707"/>
                <a:gd name="connsiteX3" fmla="*/ 0 w 798789"/>
                <a:gd name="connsiteY3" fmla="*/ 338307 h 363707"/>
                <a:gd name="connsiteX4" fmla="*/ 0 w 798789"/>
                <a:gd name="connsiteY4" fmla="*/ 0 h 363707"/>
                <a:gd name="connsiteX0" fmla="*/ 0 w 798789"/>
                <a:gd name="connsiteY0" fmla="*/ 0 h 384071"/>
                <a:gd name="connsiteX1" fmla="*/ 798789 w 798789"/>
                <a:gd name="connsiteY1" fmla="*/ 0 h 384071"/>
                <a:gd name="connsiteX2" fmla="*/ 798789 w 798789"/>
                <a:gd name="connsiteY2" fmla="*/ 338307 h 384071"/>
                <a:gd name="connsiteX3" fmla="*/ 0 w 798789"/>
                <a:gd name="connsiteY3" fmla="*/ 338307 h 384071"/>
                <a:gd name="connsiteX4" fmla="*/ 0 w 798789"/>
                <a:gd name="connsiteY4" fmla="*/ 0 h 384071"/>
                <a:gd name="connsiteX0" fmla="*/ 0 w 798789"/>
                <a:gd name="connsiteY0" fmla="*/ 0 h 360642"/>
                <a:gd name="connsiteX1" fmla="*/ 798789 w 798789"/>
                <a:gd name="connsiteY1" fmla="*/ 0 h 360642"/>
                <a:gd name="connsiteX2" fmla="*/ 798789 w 798789"/>
                <a:gd name="connsiteY2" fmla="*/ 338307 h 360642"/>
                <a:gd name="connsiteX3" fmla="*/ 0 w 798789"/>
                <a:gd name="connsiteY3" fmla="*/ 338307 h 360642"/>
                <a:gd name="connsiteX4" fmla="*/ 0 w 798789"/>
                <a:gd name="connsiteY4" fmla="*/ 0 h 360642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8789" h="338307">
                  <a:moveTo>
                    <a:pt x="0" y="0"/>
                  </a:moveTo>
                  <a:cubicBezTo>
                    <a:pt x="338653" y="99060"/>
                    <a:pt x="532526" y="83820"/>
                    <a:pt x="798789" y="0"/>
                  </a:cubicBezTo>
                  <a:lnTo>
                    <a:pt x="798789" y="338307"/>
                  </a:lnTo>
                  <a:cubicBezTo>
                    <a:pt x="517286" y="262107"/>
                    <a:pt x="281503" y="296397"/>
                    <a:pt x="0" y="338307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45100">
                  <a:srgbClr val="C99953"/>
                </a:gs>
                <a:gs pos="0">
                  <a:srgbClr val="A67834"/>
                </a:gs>
                <a:gs pos="100000">
                  <a:srgbClr val="A67834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74">
              <a:extLst>
                <a:ext uri="{FF2B5EF4-FFF2-40B4-BE49-F238E27FC236}">
                  <a16:creationId xmlns:a16="http://schemas.microsoft.com/office/drawing/2014/main" id="{4B41009C-C6CB-416A-BD79-2E60D37FA99A}"/>
                </a:ext>
              </a:extLst>
            </p:cNvPr>
            <p:cNvSpPr/>
            <p:nvPr/>
          </p:nvSpPr>
          <p:spPr>
            <a:xfrm>
              <a:off x="1898614" y="2640646"/>
              <a:ext cx="523889" cy="288887"/>
            </a:xfrm>
            <a:custGeom>
              <a:avLst/>
              <a:gdLst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63707"/>
                <a:gd name="connsiteX1" fmla="*/ 798789 w 798789"/>
                <a:gd name="connsiteY1" fmla="*/ 0 h 363707"/>
                <a:gd name="connsiteX2" fmla="*/ 798789 w 798789"/>
                <a:gd name="connsiteY2" fmla="*/ 338307 h 363707"/>
                <a:gd name="connsiteX3" fmla="*/ 0 w 798789"/>
                <a:gd name="connsiteY3" fmla="*/ 338307 h 363707"/>
                <a:gd name="connsiteX4" fmla="*/ 0 w 798789"/>
                <a:gd name="connsiteY4" fmla="*/ 0 h 363707"/>
                <a:gd name="connsiteX0" fmla="*/ 0 w 798789"/>
                <a:gd name="connsiteY0" fmla="*/ 0 h 384071"/>
                <a:gd name="connsiteX1" fmla="*/ 798789 w 798789"/>
                <a:gd name="connsiteY1" fmla="*/ 0 h 384071"/>
                <a:gd name="connsiteX2" fmla="*/ 798789 w 798789"/>
                <a:gd name="connsiteY2" fmla="*/ 338307 h 384071"/>
                <a:gd name="connsiteX3" fmla="*/ 0 w 798789"/>
                <a:gd name="connsiteY3" fmla="*/ 338307 h 384071"/>
                <a:gd name="connsiteX4" fmla="*/ 0 w 798789"/>
                <a:gd name="connsiteY4" fmla="*/ 0 h 384071"/>
                <a:gd name="connsiteX0" fmla="*/ 0 w 798789"/>
                <a:gd name="connsiteY0" fmla="*/ 0 h 360642"/>
                <a:gd name="connsiteX1" fmla="*/ 798789 w 798789"/>
                <a:gd name="connsiteY1" fmla="*/ 0 h 360642"/>
                <a:gd name="connsiteX2" fmla="*/ 798789 w 798789"/>
                <a:gd name="connsiteY2" fmla="*/ 338307 h 360642"/>
                <a:gd name="connsiteX3" fmla="*/ 0 w 798789"/>
                <a:gd name="connsiteY3" fmla="*/ 338307 h 360642"/>
                <a:gd name="connsiteX4" fmla="*/ 0 w 798789"/>
                <a:gd name="connsiteY4" fmla="*/ 0 h 360642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8789" h="338307">
                  <a:moveTo>
                    <a:pt x="0" y="0"/>
                  </a:moveTo>
                  <a:cubicBezTo>
                    <a:pt x="338653" y="99060"/>
                    <a:pt x="532526" y="83820"/>
                    <a:pt x="798789" y="0"/>
                  </a:cubicBezTo>
                  <a:lnTo>
                    <a:pt x="798789" y="338307"/>
                  </a:lnTo>
                  <a:cubicBezTo>
                    <a:pt x="517286" y="262107"/>
                    <a:pt x="281503" y="296397"/>
                    <a:pt x="0" y="338307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>
              <a:solidFill>
                <a:schemeClr val="bg1">
                  <a:alpha val="64000"/>
                </a:schemeClr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D79939E5-7FC5-B26A-07EA-72D6573CD321}"/>
              </a:ext>
            </a:extLst>
          </p:cNvPr>
          <p:cNvSpPr txBox="1"/>
          <p:nvPr/>
        </p:nvSpPr>
        <p:spPr>
          <a:xfrm>
            <a:off x="2032417" y="390850"/>
            <a:ext cx="78786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b="1" dirty="0">
                <a:solidFill>
                  <a:schemeClr val="bg1">
                    <a:lumMod val="95000"/>
                  </a:schemeClr>
                </a:solidFill>
              </a:rPr>
              <a:t>Күн тәртібіндегі           мәселелер:</a:t>
            </a:r>
            <a:endParaRPr lang="en-US" sz="4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45F7C46-F532-1DFC-B412-071407E9267B}"/>
              </a:ext>
            </a:extLst>
          </p:cNvPr>
          <p:cNvSpPr txBox="1"/>
          <p:nvPr/>
        </p:nvSpPr>
        <p:spPr>
          <a:xfrm>
            <a:off x="2172722" y="1271530"/>
            <a:ext cx="3750593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4455" marR="172720" algn="ctr">
              <a:spcAft>
                <a:spcPts val="0"/>
              </a:spcAft>
            </a:pPr>
            <a:r>
              <a:rPr lang="kk-KZ" sz="2000" b="1" dirty="0">
                <a:ln>
                  <a:solidFill>
                    <a:srgbClr val="E2E3C7"/>
                  </a:solidFill>
                </a:ln>
                <a:solidFill>
                  <a:schemeClr val="bg1">
                    <a:lumMod val="95000"/>
                  </a:schemeClr>
                </a:solidFill>
                <a:effectLst/>
              </a:rPr>
              <a:t>1.Баяндама: «Инновациялық</a:t>
            </a:r>
            <a:r>
              <a:rPr lang="kk-KZ" sz="2000" b="1" spc="5" dirty="0">
                <a:ln>
                  <a:solidFill>
                    <a:srgbClr val="E2E3C7"/>
                  </a:solidFill>
                </a:ln>
                <a:solidFill>
                  <a:schemeClr val="bg1">
                    <a:lumMod val="95000"/>
                  </a:schemeClr>
                </a:solidFill>
                <a:effectLst/>
              </a:rPr>
              <a:t> </a:t>
            </a:r>
            <a:r>
              <a:rPr lang="kk-KZ" sz="2000" b="1" dirty="0">
                <a:ln>
                  <a:solidFill>
                    <a:srgbClr val="E2E3C7"/>
                  </a:solidFill>
                </a:ln>
                <a:solidFill>
                  <a:schemeClr val="bg1">
                    <a:lumMod val="95000"/>
                  </a:schemeClr>
                </a:solidFill>
                <a:effectLst/>
              </a:rPr>
              <a:t>технология</a:t>
            </a:r>
            <a:r>
              <a:rPr lang="kk-KZ" sz="2000" b="1" spc="5" dirty="0">
                <a:ln>
                  <a:solidFill>
                    <a:srgbClr val="E2E3C7"/>
                  </a:solidFill>
                </a:ln>
                <a:solidFill>
                  <a:schemeClr val="bg1">
                    <a:lumMod val="95000"/>
                  </a:schemeClr>
                </a:solidFill>
                <a:effectLst/>
              </a:rPr>
              <a:t> </a:t>
            </a:r>
            <a:r>
              <a:rPr lang="kk-KZ" sz="2000" b="1" dirty="0">
                <a:ln>
                  <a:solidFill>
                    <a:srgbClr val="E2E3C7"/>
                  </a:solidFill>
                </a:ln>
                <a:solidFill>
                  <a:schemeClr val="bg1">
                    <a:lumMod val="95000"/>
                  </a:schemeClr>
                </a:solidFill>
                <a:effectLst/>
              </a:rPr>
              <a:t>арқылы</a:t>
            </a:r>
            <a:r>
              <a:rPr lang="kk-KZ" sz="2000" b="1" spc="5" dirty="0">
                <a:ln>
                  <a:solidFill>
                    <a:srgbClr val="E2E3C7"/>
                  </a:solidFill>
                </a:ln>
                <a:solidFill>
                  <a:schemeClr val="bg1">
                    <a:lumMod val="95000"/>
                  </a:schemeClr>
                </a:solidFill>
                <a:effectLst/>
              </a:rPr>
              <a:t> </a:t>
            </a:r>
            <a:r>
              <a:rPr lang="kk-KZ" sz="2000" b="1" dirty="0">
                <a:ln>
                  <a:solidFill>
                    <a:srgbClr val="E2E3C7"/>
                  </a:solidFill>
                </a:ln>
                <a:solidFill>
                  <a:schemeClr val="bg1">
                    <a:lumMod val="95000"/>
                  </a:schemeClr>
                </a:solidFill>
                <a:effectLst/>
              </a:rPr>
              <a:t>балалардың</a:t>
            </a:r>
            <a:r>
              <a:rPr lang="kk-KZ" sz="2000" b="1" spc="5" dirty="0">
                <a:ln>
                  <a:solidFill>
                    <a:srgbClr val="E2E3C7"/>
                  </a:solidFill>
                </a:ln>
                <a:solidFill>
                  <a:schemeClr val="bg1">
                    <a:lumMod val="95000"/>
                  </a:schemeClr>
                </a:solidFill>
                <a:effectLst/>
              </a:rPr>
              <a:t> </a:t>
            </a:r>
            <a:r>
              <a:rPr lang="kk-KZ" sz="2000" b="1" dirty="0">
                <a:ln>
                  <a:solidFill>
                    <a:srgbClr val="E2E3C7"/>
                  </a:solidFill>
                </a:ln>
                <a:solidFill>
                  <a:schemeClr val="bg1">
                    <a:lumMod val="95000"/>
                  </a:schemeClr>
                </a:solidFill>
                <a:effectLst/>
              </a:rPr>
              <a:t>шығармашылық-</a:t>
            </a:r>
            <a:r>
              <a:rPr lang="kk-KZ" sz="2000" b="1" spc="-335" dirty="0">
                <a:ln>
                  <a:solidFill>
                    <a:srgbClr val="E2E3C7"/>
                  </a:solidFill>
                </a:ln>
                <a:solidFill>
                  <a:schemeClr val="bg1">
                    <a:lumMod val="95000"/>
                  </a:schemeClr>
                </a:solidFill>
                <a:effectLst/>
              </a:rPr>
              <a:t> </a:t>
            </a:r>
            <a:r>
              <a:rPr lang="kk-KZ" sz="2000" b="1" dirty="0">
                <a:ln>
                  <a:solidFill>
                    <a:srgbClr val="E2E3C7"/>
                  </a:solidFill>
                </a:ln>
                <a:solidFill>
                  <a:schemeClr val="bg1">
                    <a:lumMod val="95000"/>
                  </a:schemeClr>
                </a:solidFill>
                <a:effectLst/>
              </a:rPr>
              <a:t>танымдық</a:t>
            </a:r>
            <a:r>
              <a:rPr lang="kk-KZ" sz="2000" b="1" spc="10" dirty="0">
                <a:ln>
                  <a:solidFill>
                    <a:srgbClr val="E2E3C7"/>
                  </a:solidFill>
                </a:ln>
                <a:solidFill>
                  <a:schemeClr val="bg1">
                    <a:lumMod val="95000"/>
                  </a:schemeClr>
                </a:solidFill>
                <a:effectLst/>
              </a:rPr>
              <a:t> </a:t>
            </a:r>
            <a:r>
              <a:rPr lang="kk-KZ" sz="2000" b="1" dirty="0">
                <a:ln>
                  <a:solidFill>
                    <a:srgbClr val="E2E3C7"/>
                  </a:solidFill>
                </a:ln>
                <a:solidFill>
                  <a:schemeClr val="bg1">
                    <a:lumMod val="95000"/>
                  </a:schemeClr>
                </a:solidFill>
                <a:effectLst/>
              </a:rPr>
              <a:t>қабілеттерін дамыту» Әлібекова Ә.Н.</a:t>
            </a:r>
          </a:p>
          <a:p>
            <a:pPr marL="84455" marR="172720" algn="ctr">
              <a:spcAft>
                <a:spcPts val="0"/>
              </a:spcAft>
            </a:pPr>
            <a:endParaRPr lang="kk-KZ" sz="2000" b="1" dirty="0">
              <a:ln>
                <a:solidFill>
                  <a:srgbClr val="E2E3C7"/>
                </a:solidFill>
              </a:ln>
              <a:solidFill>
                <a:schemeClr val="bg1">
                  <a:lumMod val="95000"/>
                </a:schemeClr>
              </a:solidFill>
            </a:endParaRPr>
          </a:p>
          <a:p>
            <a:pPr marL="84455" marR="172720" algn="ctr">
              <a:spcAft>
                <a:spcPts val="0"/>
              </a:spcAft>
            </a:pPr>
            <a:r>
              <a:rPr lang="kk-KZ" sz="2000" b="1" dirty="0">
                <a:ln>
                  <a:solidFill>
                    <a:srgbClr val="E2E3C7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2. Тренинг. Мақсаты: тәрбиеленушілерден қазіргі заманғы отбасы туралы нақты жағдайларға идеалды көзқарастарды талдау, тәжірибесін басқаларға өнеге ету, біліктілігін жетілдіру. </a:t>
            </a:r>
          </a:p>
          <a:p>
            <a:pPr marL="84455" marR="172720" algn="ctr">
              <a:spcAft>
                <a:spcPts val="0"/>
              </a:spcAft>
            </a:pPr>
            <a:r>
              <a:rPr lang="kk-KZ" sz="2000" b="1" dirty="0">
                <a:ln>
                  <a:solidFill>
                    <a:srgbClr val="E2E3C7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Балғабаева Ә.Б.</a:t>
            </a:r>
          </a:p>
          <a:p>
            <a:pPr marL="84455" marR="172720" algn="ctr">
              <a:spcAft>
                <a:spcPts val="0"/>
              </a:spcAft>
            </a:pPr>
            <a:r>
              <a:rPr lang="kk-KZ" sz="2000" b="1" dirty="0">
                <a:ln>
                  <a:solidFill>
                    <a:srgbClr val="E2E3C7"/>
                  </a:solidFill>
                </a:ln>
                <a:solidFill>
                  <a:schemeClr val="bg1">
                    <a:lumMod val="95000"/>
                  </a:schemeClr>
                </a:solidFill>
                <a:effectLst/>
              </a:rPr>
              <a:t> </a:t>
            </a:r>
            <a:endParaRPr lang="kk-KZ" sz="2400" b="1" dirty="0">
              <a:ln>
                <a:solidFill>
                  <a:srgbClr val="E2E3C7"/>
                </a:solidFill>
              </a:ln>
              <a:solidFill>
                <a:schemeClr val="bg1">
                  <a:lumMod val="95000"/>
                </a:schemeClr>
              </a:solidFill>
              <a:effectLst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B9F45CB-B246-D00C-230E-856D44C8FF60}"/>
              </a:ext>
            </a:extLst>
          </p:cNvPr>
          <p:cNvSpPr txBox="1"/>
          <p:nvPr/>
        </p:nvSpPr>
        <p:spPr>
          <a:xfrm>
            <a:off x="6514241" y="1525127"/>
            <a:ext cx="389361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4455" marR="668655" algn="ctr"/>
            <a:r>
              <a:rPr lang="kk-KZ" sz="2400" b="1" dirty="0">
                <a:ln>
                  <a:solidFill>
                    <a:srgbClr val="E2E3C7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3.</a:t>
            </a:r>
            <a:r>
              <a:rPr lang="kk-KZ" sz="2400" b="1" spc="-85" dirty="0">
                <a:ln>
                  <a:solidFill>
                    <a:srgbClr val="E2E3C7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 «Менің педагогикалық жаңалығым» </a:t>
            </a:r>
          </a:p>
          <a:p>
            <a:pPr marL="84455" marR="668655" algn="ctr"/>
            <a:r>
              <a:rPr lang="kk-KZ" sz="2400" b="1" spc="-85">
                <a:ln>
                  <a:solidFill>
                    <a:srgbClr val="E2E3C7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Бимбет Ш.Ж.</a:t>
            </a:r>
            <a:endParaRPr lang="kk-KZ" sz="2400" b="1" spc="-85" dirty="0">
              <a:ln>
                <a:solidFill>
                  <a:srgbClr val="E2E3C7"/>
                </a:solidFill>
              </a:ln>
              <a:solidFill>
                <a:schemeClr val="bg1">
                  <a:lumMod val="95000"/>
                </a:schemeClr>
              </a:solidFill>
            </a:endParaRPr>
          </a:p>
          <a:p>
            <a:pPr marL="84455" marR="668655" algn="ctr"/>
            <a:endParaRPr lang="kk-KZ" sz="2400" b="1" spc="-85" dirty="0">
              <a:ln>
                <a:solidFill>
                  <a:srgbClr val="E2E3C7"/>
                </a:solidFill>
              </a:ln>
              <a:solidFill>
                <a:schemeClr val="bg1">
                  <a:lumMod val="95000"/>
                </a:schemeClr>
              </a:solidFill>
            </a:endParaRPr>
          </a:p>
          <a:p>
            <a:pPr marL="541655" marR="668655" indent="-457200" algn="ctr">
              <a:buAutoNum type="arabicPeriod" startAt="4"/>
            </a:pPr>
            <a:r>
              <a:rPr lang="kk-KZ" sz="2400" b="1" dirty="0">
                <a:ln>
                  <a:solidFill>
                    <a:srgbClr val="E2E3C7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«Инновациялық әдіс-тәсілдер» шеберлік сағаты. Даулет Г.Т. </a:t>
            </a:r>
            <a:endParaRPr lang="en-US" sz="2400" b="1" dirty="0">
              <a:ln>
                <a:solidFill>
                  <a:srgbClr val="E2E3C7"/>
                </a:solidFill>
              </a:ln>
              <a:solidFill>
                <a:schemeClr val="bg1">
                  <a:lumMod val="95000"/>
                </a:schemeClr>
              </a:solidFill>
            </a:endParaRPr>
          </a:p>
          <a:p>
            <a:pPr marL="84455" marR="668655" algn="ctr">
              <a:spcAft>
                <a:spcPts val="0"/>
              </a:spcAft>
            </a:pPr>
            <a:endParaRPr lang="en-US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13669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 92">
            <a:extLst>
              <a:ext uri="{FF2B5EF4-FFF2-40B4-BE49-F238E27FC236}">
                <a16:creationId xmlns:a16="http://schemas.microsoft.com/office/drawing/2014/main" id="{6F0CB5AC-00A3-43C7-8820-77ED2AF97A5E}"/>
              </a:ext>
            </a:extLst>
          </p:cNvPr>
          <p:cNvGrpSpPr/>
          <p:nvPr/>
        </p:nvGrpSpPr>
        <p:grpSpPr>
          <a:xfrm>
            <a:off x="1595223" y="339566"/>
            <a:ext cx="4380411" cy="6228674"/>
            <a:chOff x="6096000" y="362443"/>
            <a:chExt cx="4380411" cy="6228674"/>
          </a:xfrm>
          <a:effectLst>
            <a:outerShdw blurRad="152400" dist="762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577F5363-29F4-40B8-A44C-5A2427C7A8E7}"/>
                </a:ext>
              </a:extLst>
            </p:cNvPr>
            <p:cNvSpPr/>
            <p:nvPr/>
          </p:nvSpPr>
          <p:spPr>
            <a:xfrm>
              <a:off x="6096000" y="362443"/>
              <a:ext cx="4380411" cy="6228674"/>
            </a:xfrm>
            <a:prstGeom prst="roundRect">
              <a:avLst>
                <a:gd name="adj" fmla="val 2335"/>
              </a:avLst>
            </a:prstGeom>
            <a:solidFill>
              <a:srgbClr val="B58135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extrusionH="260350"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170A1FC7-11F5-4A29-8F0A-A459AD841200}"/>
                </a:ext>
              </a:extLst>
            </p:cNvPr>
            <p:cNvSpPr/>
            <p:nvPr/>
          </p:nvSpPr>
          <p:spPr>
            <a:xfrm>
              <a:off x="6166456" y="435975"/>
              <a:ext cx="4192389" cy="6059581"/>
            </a:xfrm>
            <a:prstGeom prst="rect">
              <a:avLst/>
            </a:prstGeom>
            <a:noFill/>
            <a:ln>
              <a:solidFill>
                <a:schemeClr val="bg1">
                  <a:alpha val="56000"/>
                </a:schemeClr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E7116C1-5F93-440B-8E1B-BC3DE78F8F39}"/>
              </a:ext>
            </a:extLst>
          </p:cNvPr>
          <p:cNvGrpSpPr/>
          <p:nvPr/>
        </p:nvGrpSpPr>
        <p:grpSpPr>
          <a:xfrm>
            <a:off x="6096000" y="362443"/>
            <a:ext cx="4380411" cy="6228674"/>
            <a:chOff x="6096000" y="362443"/>
            <a:chExt cx="4380411" cy="6228674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EE4C5FAD-9C59-4E3E-8A1B-75B332259E90}"/>
                </a:ext>
              </a:extLst>
            </p:cNvPr>
            <p:cNvSpPr/>
            <p:nvPr/>
          </p:nvSpPr>
          <p:spPr>
            <a:xfrm>
              <a:off x="6096000" y="362443"/>
              <a:ext cx="4380411" cy="6228674"/>
            </a:xfrm>
            <a:prstGeom prst="roundRect">
              <a:avLst>
                <a:gd name="adj" fmla="val 2335"/>
              </a:avLst>
            </a:prstGeom>
            <a:solidFill>
              <a:srgbClr val="B58135"/>
            </a:solidFill>
            <a:ln>
              <a:noFill/>
            </a:ln>
            <a:effectLst>
              <a:outerShdw blurRad="342900" dist="1016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260350">
              <a:bevelT w="114300" prst="artDeco"/>
              <a:bevelB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62FDB83D-ACD3-473C-A816-8FDC851704EA}"/>
                </a:ext>
              </a:extLst>
            </p:cNvPr>
            <p:cNvSpPr/>
            <p:nvPr/>
          </p:nvSpPr>
          <p:spPr>
            <a:xfrm>
              <a:off x="6166456" y="435975"/>
              <a:ext cx="4192389" cy="6059581"/>
            </a:xfrm>
            <a:prstGeom prst="rect">
              <a:avLst/>
            </a:prstGeom>
            <a:noFill/>
            <a:ln>
              <a:solidFill>
                <a:schemeClr val="bg1">
                  <a:alpha val="56000"/>
                </a:schemeClr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C9719335-B9C0-4058-8B73-9F607C5AD7EF}"/>
              </a:ext>
            </a:extLst>
          </p:cNvPr>
          <p:cNvSpPr/>
          <p:nvPr/>
        </p:nvSpPr>
        <p:spPr>
          <a:xfrm>
            <a:off x="5701314" y="1492263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6A0139F-D47B-4D2E-B6DD-1CF3E225FE2E}"/>
              </a:ext>
            </a:extLst>
          </p:cNvPr>
          <p:cNvSpPr/>
          <p:nvPr/>
        </p:nvSpPr>
        <p:spPr>
          <a:xfrm>
            <a:off x="6300356" y="1494441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Terminator 9">
            <a:extLst>
              <a:ext uri="{FF2B5EF4-FFF2-40B4-BE49-F238E27FC236}">
                <a16:creationId xmlns:a16="http://schemas.microsoft.com/office/drawing/2014/main" id="{BC5D7E92-B133-44C6-97F0-32132D556239}"/>
              </a:ext>
            </a:extLst>
          </p:cNvPr>
          <p:cNvSpPr/>
          <p:nvPr/>
        </p:nvSpPr>
        <p:spPr>
          <a:xfrm>
            <a:off x="5824841" y="1537983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0">
                <a:srgbClr val="524116"/>
              </a:gs>
              <a:gs pos="83000">
                <a:srgbClr val="B58135"/>
              </a:gs>
              <a:gs pos="92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05A950B-21FC-4E5D-A16E-17592DDF6805}"/>
              </a:ext>
            </a:extLst>
          </p:cNvPr>
          <p:cNvSpPr/>
          <p:nvPr/>
        </p:nvSpPr>
        <p:spPr>
          <a:xfrm>
            <a:off x="5715169" y="2340940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0A4DB8F-E755-494E-9C88-2B877ABB6148}"/>
              </a:ext>
            </a:extLst>
          </p:cNvPr>
          <p:cNvSpPr/>
          <p:nvPr/>
        </p:nvSpPr>
        <p:spPr>
          <a:xfrm>
            <a:off x="6314211" y="2343118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lowchart: Terminator 29">
            <a:extLst>
              <a:ext uri="{FF2B5EF4-FFF2-40B4-BE49-F238E27FC236}">
                <a16:creationId xmlns:a16="http://schemas.microsoft.com/office/drawing/2014/main" id="{B64A36CF-2EFB-4DB8-B621-9C5DC970C5F3}"/>
              </a:ext>
            </a:extLst>
          </p:cNvPr>
          <p:cNvSpPr/>
          <p:nvPr/>
        </p:nvSpPr>
        <p:spPr>
          <a:xfrm>
            <a:off x="5838696" y="2386660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0">
                <a:srgbClr val="524116"/>
              </a:gs>
              <a:gs pos="83000">
                <a:srgbClr val="B58135"/>
              </a:gs>
              <a:gs pos="92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1677AB7-93E2-4815-B5B6-7D6BB8BA4892}"/>
              </a:ext>
            </a:extLst>
          </p:cNvPr>
          <p:cNvSpPr/>
          <p:nvPr/>
        </p:nvSpPr>
        <p:spPr>
          <a:xfrm>
            <a:off x="5715169" y="3189616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98BE764D-33E4-4223-A896-D4A5D89D7A59}"/>
              </a:ext>
            </a:extLst>
          </p:cNvPr>
          <p:cNvSpPr/>
          <p:nvPr/>
        </p:nvSpPr>
        <p:spPr>
          <a:xfrm>
            <a:off x="6314211" y="3191794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lowchart: Terminator 40">
            <a:extLst>
              <a:ext uri="{FF2B5EF4-FFF2-40B4-BE49-F238E27FC236}">
                <a16:creationId xmlns:a16="http://schemas.microsoft.com/office/drawing/2014/main" id="{F4FDD7F7-B82D-44AC-A5EB-A096C3CCA79C}"/>
              </a:ext>
            </a:extLst>
          </p:cNvPr>
          <p:cNvSpPr/>
          <p:nvPr/>
        </p:nvSpPr>
        <p:spPr>
          <a:xfrm>
            <a:off x="5838696" y="3235336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0">
                <a:srgbClr val="524116"/>
              </a:gs>
              <a:gs pos="83000">
                <a:srgbClr val="B58135"/>
              </a:gs>
              <a:gs pos="92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346CC4B1-07A9-4C66-985C-884BA48655C7}"/>
              </a:ext>
            </a:extLst>
          </p:cNvPr>
          <p:cNvSpPr/>
          <p:nvPr/>
        </p:nvSpPr>
        <p:spPr>
          <a:xfrm>
            <a:off x="5715169" y="4034908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ADD7C28-6986-4C89-ADCF-552E16C2DD73}"/>
              </a:ext>
            </a:extLst>
          </p:cNvPr>
          <p:cNvSpPr/>
          <p:nvPr/>
        </p:nvSpPr>
        <p:spPr>
          <a:xfrm>
            <a:off x="6314211" y="4037086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lowchart: Terminator 51">
            <a:extLst>
              <a:ext uri="{FF2B5EF4-FFF2-40B4-BE49-F238E27FC236}">
                <a16:creationId xmlns:a16="http://schemas.microsoft.com/office/drawing/2014/main" id="{149F1C39-7330-457D-A476-8A9C82B40A48}"/>
              </a:ext>
            </a:extLst>
          </p:cNvPr>
          <p:cNvSpPr/>
          <p:nvPr/>
        </p:nvSpPr>
        <p:spPr>
          <a:xfrm>
            <a:off x="5838696" y="4080628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0">
                <a:srgbClr val="524116"/>
              </a:gs>
              <a:gs pos="83000">
                <a:srgbClr val="B58135"/>
              </a:gs>
              <a:gs pos="92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1E3DA0D3-3A48-441F-B137-6B27AE178042}"/>
              </a:ext>
            </a:extLst>
          </p:cNvPr>
          <p:cNvSpPr/>
          <p:nvPr/>
        </p:nvSpPr>
        <p:spPr>
          <a:xfrm>
            <a:off x="5728976" y="4882430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92DFF134-A959-4E3E-9D28-9B3B071D789B}"/>
              </a:ext>
            </a:extLst>
          </p:cNvPr>
          <p:cNvSpPr/>
          <p:nvPr/>
        </p:nvSpPr>
        <p:spPr>
          <a:xfrm>
            <a:off x="6328018" y="4884608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3" name="Flowchart: Terminator 62">
            <a:extLst>
              <a:ext uri="{FF2B5EF4-FFF2-40B4-BE49-F238E27FC236}">
                <a16:creationId xmlns:a16="http://schemas.microsoft.com/office/drawing/2014/main" id="{A9D26C6C-1E4F-45AC-9B7D-49C17C7AC085}"/>
              </a:ext>
            </a:extLst>
          </p:cNvPr>
          <p:cNvSpPr/>
          <p:nvPr/>
        </p:nvSpPr>
        <p:spPr>
          <a:xfrm>
            <a:off x="5852503" y="4928150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0">
                <a:srgbClr val="524116"/>
              </a:gs>
              <a:gs pos="83000">
                <a:srgbClr val="B58135"/>
              </a:gs>
              <a:gs pos="92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F2E4E4EA-8F0C-40B8-806C-551DAF6A13AB}"/>
              </a:ext>
            </a:extLst>
          </p:cNvPr>
          <p:cNvSpPr/>
          <p:nvPr/>
        </p:nvSpPr>
        <p:spPr>
          <a:xfrm>
            <a:off x="5742783" y="5729952"/>
            <a:ext cx="274320" cy="274320"/>
          </a:xfrm>
          <a:prstGeom prst="ellipse">
            <a:avLst/>
          </a:prstGeom>
          <a:solidFill>
            <a:srgbClr val="B58135"/>
          </a:solidFill>
          <a:ln>
            <a:noFill/>
          </a:ln>
          <a:effectLst>
            <a:innerShdw blurRad="254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032831FC-BA66-45E7-8913-3FA7B5FFF678}"/>
              </a:ext>
            </a:extLst>
          </p:cNvPr>
          <p:cNvSpPr/>
          <p:nvPr/>
        </p:nvSpPr>
        <p:spPr>
          <a:xfrm>
            <a:off x="6341825" y="5732130"/>
            <a:ext cx="274320" cy="274320"/>
          </a:xfrm>
          <a:prstGeom prst="ellipse">
            <a:avLst/>
          </a:prstGeom>
          <a:solidFill>
            <a:srgbClr val="BB873A"/>
          </a:solidFill>
          <a:ln>
            <a:noFill/>
          </a:ln>
          <a:effectLst>
            <a:innerShdw blurRad="127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Flowchart: Terminator 73">
            <a:extLst>
              <a:ext uri="{FF2B5EF4-FFF2-40B4-BE49-F238E27FC236}">
                <a16:creationId xmlns:a16="http://schemas.microsoft.com/office/drawing/2014/main" id="{73A83164-99B1-4CAC-9B4B-752B46C21713}"/>
              </a:ext>
            </a:extLst>
          </p:cNvPr>
          <p:cNvSpPr/>
          <p:nvPr/>
        </p:nvSpPr>
        <p:spPr>
          <a:xfrm>
            <a:off x="5866310" y="5775672"/>
            <a:ext cx="656869" cy="182880"/>
          </a:xfrm>
          <a:prstGeom prst="flowChartTerminator">
            <a:avLst/>
          </a:prstGeom>
          <a:gradFill flip="none" rotWithShape="1">
            <a:gsLst>
              <a:gs pos="68134">
                <a:schemeClr val="bg1"/>
              </a:gs>
              <a:gs pos="47773">
                <a:schemeClr val="bg1"/>
              </a:gs>
              <a:gs pos="27454">
                <a:srgbClr val="B58135"/>
              </a:gs>
              <a:gs pos="7000">
                <a:srgbClr val="524116"/>
              </a:gs>
              <a:gs pos="83000">
                <a:srgbClr val="B58135"/>
              </a:gs>
              <a:gs pos="88000">
                <a:srgbClr val="52411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3802CB0-066F-4C18-8015-0BC9A7C70A20}"/>
              </a:ext>
            </a:extLst>
          </p:cNvPr>
          <p:cNvGrpSpPr/>
          <p:nvPr/>
        </p:nvGrpSpPr>
        <p:grpSpPr>
          <a:xfrm>
            <a:off x="9832404" y="221763"/>
            <a:ext cx="494764" cy="4722825"/>
            <a:chOff x="9832404" y="221763"/>
            <a:chExt cx="494764" cy="4722825"/>
          </a:xfrm>
        </p:grpSpPr>
        <p:sp>
          <p:nvSpPr>
            <p:cNvPr id="14" name="Rectangle: Top Corners Rounded 13">
              <a:extLst>
                <a:ext uri="{FF2B5EF4-FFF2-40B4-BE49-F238E27FC236}">
                  <a16:creationId xmlns:a16="http://schemas.microsoft.com/office/drawing/2014/main" id="{5C7A82AC-1D6C-46AB-AED9-7A245BE6A49D}"/>
                </a:ext>
              </a:extLst>
            </p:cNvPr>
            <p:cNvSpPr/>
            <p:nvPr/>
          </p:nvSpPr>
          <p:spPr>
            <a:xfrm>
              <a:off x="9832404" y="221764"/>
              <a:ext cx="203167" cy="14068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6D696B4-0F61-4000-9FC7-3EC471F45ED4}"/>
                </a:ext>
              </a:extLst>
            </p:cNvPr>
            <p:cNvSpPr/>
            <p:nvPr/>
          </p:nvSpPr>
          <p:spPr>
            <a:xfrm>
              <a:off x="9890123" y="221763"/>
              <a:ext cx="437045" cy="4722825"/>
            </a:xfrm>
            <a:custGeom>
              <a:avLst/>
              <a:gdLst>
                <a:gd name="connsiteX0" fmla="*/ 0 w 770632"/>
                <a:gd name="connsiteY0" fmla="*/ 0 h 4722825"/>
                <a:gd name="connsiteX1" fmla="*/ 349024 w 770632"/>
                <a:gd name="connsiteY1" fmla="*/ 0 h 4722825"/>
                <a:gd name="connsiteX2" fmla="*/ 770632 w 770632"/>
                <a:gd name="connsiteY2" fmla="*/ 421608 h 4722825"/>
                <a:gd name="connsiteX3" fmla="*/ 770632 w 770632"/>
                <a:gd name="connsiteY3" fmla="*/ 4642025 h 4722825"/>
                <a:gd name="connsiteX4" fmla="*/ 766897 w 770632"/>
                <a:gd name="connsiteY4" fmla="*/ 4684356 h 4722825"/>
                <a:gd name="connsiteX5" fmla="*/ 613487 w 770632"/>
                <a:gd name="connsiteY5" fmla="*/ 4530946 h 4722825"/>
                <a:gd name="connsiteX6" fmla="*/ 421608 w 770632"/>
                <a:gd name="connsiteY6" fmla="*/ 4722825 h 4722825"/>
                <a:gd name="connsiteX7" fmla="*/ 421608 w 770632"/>
                <a:gd name="connsiteY7" fmla="*/ 421608 h 4722825"/>
                <a:gd name="connsiteX8" fmla="*/ 0 w 770632"/>
                <a:gd name="connsiteY8" fmla="*/ 0 h 4722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0632" h="4722825">
                  <a:moveTo>
                    <a:pt x="0" y="0"/>
                  </a:moveTo>
                  <a:lnTo>
                    <a:pt x="349024" y="0"/>
                  </a:lnTo>
                  <a:cubicBezTo>
                    <a:pt x="581872" y="0"/>
                    <a:pt x="770632" y="188760"/>
                    <a:pt x="770632" y="421608"/>
                  </a:cubicBezTo>
                  <a:lnTo>
                    <a:pt x="770632" y="4642025"/>
                  </a:lnTo>
                  <a:lnTo>
                    <a:pt x="766897" y="4684356"/>
                  </a:lnTo>
                  <a:lnTo>
                    <a:pt x="613487" y="4530946"/>
                  </a:lnTo>
                  <a:lnTo>
                    <a:pt x="421608" y="4722825"/>
                  </a:lnTo>
                  <a:lnTo>
                    <a:pt x="421608" y="421608"/>
                  </a:lnTo>
                  <a:cubicBezTo>
                    <a:pt x="421608" y="188760"/>
                    <a:pt x="232848" y="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2" name="Rectangle 91">
            <a:extLst>
              <a:ext uri="{FF2B5EF4-FFF2-40B4-BE49-F238E27FC236}">
                <a16:creationId xmlns:a16="http://schemas.microsoft.com/office/drawing/2014/main" id="{855B19D8-B8CC-405C-B09B-08C46CFD6B1C}"/>
              </a:ext>
            </a:extLst>
          </p:cNvPr>
          <p:cNvSpPr/>
          <p:nvPr/>
        </p:nvSpPr>
        <p:spPr>
          <a:xfrm>
            <a:off x="10373895" y="2924182"/>
            <a:ext cx="117566" cy="988067"/>
          </a:xfrm>
          <a:prstGeom prst="rect">
            <a:avLst/>
          </a:prstGeom>
          <a:gradFill flip="none" rotWithShape="1">
            <a:gsLst>
              <a:gs pos="72000">
                <a:schemeClr val="bg1"/>
              </a:gs>
              <a:gs pos="47773">
                <a:schemeClr val="bg1"/>
              </a:gs>
              <a:gs pos="27454">
                <a:schemeClr val="bg1"/>
              </a:gs>
              <a:gs pos="1000">
                <a:schemeClr val="tx1"/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ACACF91F-0A4B-44C9-9086-C9D7A95BEAAA}"/>
              </a:ext>
            </a:extLst>
          </p:cNvPr>
          <p:cNvSpPr/>
          <p:nvPr/>
        </p:nvSpPr>
        <p:spPr>
          <a:xfrm>
            <a:off x="1694682" y="3049128"/>
            <a:ext cx="90072" cy="756998"/>
          </a:xfrm>
          <a:prstGeom prst="rect">
            <a:avLst/>
          </a:prstGeom>
          <a:gradFill flip="none" rotWithShape="1">
            <a:gsLst>
              <a:gs pos="72000">
                <a:schemeClr val="bg1"/>
              </a:gs>
              <a:gs pos="47773">
                <a:schemeClr val="bg1"/>
              </a:gs>
              <a:gs pos="27454">
                <a:schemeClr val="bg1"/>
              </a:gs>
              <a:gs pos="1000">
                <a:schemeClr val="tx1"/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69E26F13-A8F9-4EB9-BEFA-50D192FCA0E3}"/>
              </a:ext>
            </a:extLst>
          </p:cNvPr>
          <p:cNvSpPr/>
          <p:nvPr/>
        </p:nvSpPr>
        <p:spPr>
          <a:xfrm>
            <a:off x="1751820" y="3402683"/>
            <a:ext cx="188354" cy="70352"/>
          </a:xfrm>
          <a:prstGeom prst="rect">
            <a:avLst/>
          </a:prstGeom>
          <a:gradFill flip="none" rotWithShape="1">
            <a:gsLst>
              <a:gs pos="72000">
                <a:schemeClr val="bg1"/>
              </a:gs>
              <a:gs pos="47773">
                <a:schemeClr val="bg1"/>
              </a:gs>
              <a:gs pos="27454">
                <a:schemeClr val="bg1"/>
              </a:gs>
              <a:gs pos="1000">
                <a:schemeClr val="tx1"/>
              </a:gs>
              <a:gs pos="100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A96D25C-D2C3-41E8-9E8B-A5124F0C8C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52" b="31031"/>
          <a:stretch/>
        </p:blipFill>
        <p:spPr>
          <a:xfrm rot="16200000">
            <a:off x="-15788" y="3148973"/>
            <a:ext cx="4364745" cy="609861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B815F1D9-7005-45F1-95C6-B53AC5B025DB}"/>
              </a:ext>
            </a:extLst>
          </p:cNvPr>
          <p:cNvGrpSpPr/>
          <p:nvPr/>
        </p:nvGrpSpPr>
        <p:grpSpPr>
          <a:xfrm>
            <a:off x="1842892" y="2673422"/>
            <a:ext cx="583040" cy="338307"/>
            <a:chOff x="1861653" y="2615259"/>
            <a:chExt cx="583040" cy="338307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EF446A5C-60A4-4CD6-B68D-2FF89E64272E}"/>
                </a:ext>
              </a:extLst>
            </p:cNvPr>
            <p:cNvSpPr/>
            <p:nvPr/>
          </p:nvSpPr>
          <p:spPr>
            <a:xfrm>
              <a:off x="1861653" y="2615259"/>
              <a:ext cx="583040" cy="338307"/>
            </a:xfrm>
            <a:custGeom>
              <a:avLst/>
              <a:gdLst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63707"/>
                <a:gd name="connsiteX1" fmla="*/ 798789 w 798789"/>
                <a:gd name="connsiteY1" fmla="*/ 0 h 363707"/>
                <a:gd name="connsiteX2" fmla="*/ 798789 w 798789"/>
                <a:gd name="connsiteY2" fmla="*/ 338307 h 363707"/>
                <a:gd name="connsiteX3" fmla="*/ 0 w 798789"/>
                <a:gd name="connsiteY3" fmla="*/ 338307 h 363707"/>
                <a:gd name="connsiteX4" fmla="*/ 0 w 798789"/>
                <a:gd name="connsiteY4" fmla="*/ 0 h 363707"/>
                <a:gd name="connsiteX0" fmla="*/ 0 w 798789"/>
                <a:gd name="connsiteY0" fmla="*/ 0 h 384071"/>
                <a:gd name="connsiteX1" fmla="*/ 798789 w 798789"/>
                <a:gd name="connsiteY1" fmla="*/ 0 h 384071"/>
                <a:gd name="connsiteX2" fmla="*/ 798789 w 798789"/>
                <a:gd name="connsiteY2" fmla="*/ 338307 h 384071"/>
                <a:gd name="connsiteX3" fmla="*/ 0 w 798789"/>
                <a:gd name="connsiteY3" fmla="*/ 338307 h 384071"/>
                <a:gd name="connsiteX4" fmla="*/ 0 w 798789"/>
                <a:gd name="connsiteY4" fmla="*/ 0 h 384071"/>
                <a:gd name="connsiteX0" fmla="*/ 0 w 798789"/>
                <a:gd name="connsiteY0" fmla="*/ 0 h 360642"/>
                <a:gd name="connsiteX1" fmla="*/ 798789 w 798789"/>
                <a:gd name="connsiteY1" fmla="*/ 0 h 360642"/>
                <a:gd name="connsiteX2" fmla="*/ 798789 w 798789"/>
                <a:gd name="connsiteY2" fmla="*/ 338307 h 360642"/>
                <a:gd name="connsiteX3" fmla="*/ 0 w 798789"/>
                <a:gd name="connsiteY3" fmla="*/ 338307 h 360642"/>
                <a:gd name="connsiteX4" fmla="*/ 0 w 798789"/>
                <a:gd name="connsiteY4" fmla="*/ 0 h 360642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8789" h="338307">
                  <a:moveTo>
                    <a:pt x="0" y="0"/>
                  </a:moveTo>
                  <a:cubicBezTo>
                    <a:pt x="338653" y="99060"/>
                    <a:pt x="532526" y="83820"/>
                    <a:pt x="798789" y="0"/>
                  </a:cubicBezTo>
                  <a:lnTo>
                    <a:pt x="798789" y="338307"/>
                  </a:lnTo>
                  <a:cubicBezTo>
                    <a:pt x="517286" y="262107"/>
                    <a:pt x="281503" y="296397"/>
                    <a:pt x="0" y="338307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45100">
                  <a:srgbClr val="C99953"/>
                </a:gs>
                <a:gs pos="0">
                  <a:srgbClr val="A67834"/>
                </a:gs>
                <a:gs pos="100000">
                  <a:srgbClr val="A67834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74">
              <a:extLst>
                <a:ext uri="{FF2B5EF4-FFF2-40B4-BE49-F238E27FC236}">
                  <a16:creationId xmlns:a16="http://schemas.microsoft.com/office/drawing/2014/main" id="{4B41009C-C6CB-416A-BD79-2E60D37FA99A}"/>
                </a:ext>
              </a:extLst>
            </p:cNvPr>
            <p:cNvSpPr/>
            <p:nvPr/>
          </p:nvSpPr>
          <p:spPr>
            <a:xfrm>
              <a:off x="1898614" y="2640646"/>
              <a:ext cx="523889" cy="288887"/>
            </a:xfrm>
            <a:custGeom>
              <a:avLst/>
              <a:gdLst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63707"/>
                <a:gd name="connsiteX1" fmla="*/ 798789 w 798789"/>
                <a:gd name="connsiteY1" fmla="*/ 0 h 363707"/>
                <a:gd name="connsiteX2" fmla="*/ 798789 w 798789"/>
                <a:gd name="connsiteY2" fmla="*/ 338307 h 363707"/>
                <a:gd name="connsiteX3" fmla="*/ 0 w 798789"/>
                <a:gd name="connsiteY3" fmla="*/ 338307 h 363707"/>
                <a:gd name="connsiteX4" fmla="*/ 0 w 798789"/>
                <a:gd name="connsiteY4" fmla="*/ 0 h 363707"/>
                <a:gd name="connsiteX0" fmla="*/ 0 w 798789"/>
                <a:gd name="connsiteY0" fmla="*/ 0 h 384071"/>
                <a:gd name="connsiteX1" fmla="*/ 798789 w 798789"/>
                <a:gd name="connsiteY1" fmla="*/ 0 h 384071"/>
                <a:gd name="connsiteX2" fmla="*/ 798789 w 798789"/>
                <a:gd name="connsiteY2" fmla="*/ 338307 h 384071"/>
                <a:gd name="connsiteX3" fmla="*/ 0 w 798789"/>
                <a:gd name="connsiteY3" fmla="*/ 338307 h 384071"/>
                <a:gd name="connsiteX4" fmla="*/ 0 w 798789"/>
                <a:gd name="connsiteY4" fmla="*/ 0 h 384071"/>
                <a:gd name="connsiteX0" fmla="*/ 0 w 798789"/>
                <a:gd name="connsiteY0" fmla="*/ 0 h 360642"/>
                <a:gd name="connsiteX1" fmla="*/ 798789 w 798789"/>
                <a:gd name="connsiteY1" fmla="*/ 0 h 360642"/>
                <a:gd name="connsiteX2" fmla="*/ 798789 w 798789"/>
                <a:gd name="connsiteY2" fmla="*/ 338307 h 360642"/>
                <a:gd name="connsiteX3" fmla="*/ 0 w 798789"/>
                <a:gd name="connsiteY3" fmla="*/ 338307 h 360642"/>
                <a:gd name="connsiteX4" fmla="*/ 0 w 798789"/>
                <a:gd name="connsiteY4" fmla="*/ 0 h 360642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  <a:gd name="connsiteX0" fmla="*/ 0 w 798789"/>
                <a:gd name="connsiteY0" fmla="*/ 0 h 338307"/>
                <a:gd name="connsiteX1" fmla="*/ 798789 w 798789"/>
                <a:gd name="connsiteY1" fmla="*/ 0 h 338307"/>
                <a:gd name="connsiteX2" fmla="*/ 798789 w 798789"/>
                <a:gd name="connsiteY2" fmla="*/ 338307 h 338307"/>
                <a:gd name="connsiteX3" fmla="*/ 0 w 798789"/>
                <a:gd name="connsiteY3" fmla="*/ 338307 h 338307"/>
                <a:gd name="connsiteX4" fmla="*/ 0 w 798789"/>
                <a:gd name="connsiteY4" fmla="*/ 0 h 33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8789" h="338307">
                  <a:moveTo>
                    <a:pt x="0" y="0"/>
                  </a:moveTo>
                  <a:cubicBezTo>
                    <a:pt x="338653" y="99060"/>
                    <a:pt x="532526" y="83820"/>
                    <a:pt x="798789" y="0"/>
                  </a:cubicBezTo>
                  <a:lnTo>
                    <a:pt x="798789" y="338307"/>
                  </a:lnTo>
                  <a:cubicBezTo>
                    <a:pt x="517286" y="262107"/>
                    <a:pt x="281503" y="296397"/>
                    <a:pt x="0" y="338307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>
              <a:solidFill>
                <a:schemeClr val="bg1">
                  <a:alpha val="64000"/>
                </a:schemeClr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AB9F998-F0FB-71EB-4719-F1EDA32916EC}"/>
              </a:ext>
            </a:extLst>
          </p:cNvPr>
          <p:cNvSpPr txBox="1"/>
          <p:nvPr/>
        </p:nvSpPr>
        <p:spPr>
          <a:xfrm>
            <a:off x="6681235" y="1974163"/>
            <a:ext cx="331580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2800" b="1" dirty="0">
                <a:ln>
                  <a:solidFill>
                    <a:srgbClr val="E2E3C7"/>
                  </a:solidFill>
                </a:ln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6. Әр түрлі мәселелер</a:t>
            </a:r>
          </a:p>
          <a:p>
            <a:pPr algn="ctr"/>
            <a:endParaRPr lang="en-US" sz="2800" b="1" dirty="0">
              <a:ln>
                <a:solidFill>
                  <a:srgbClr val="E2E3C7"/>
                </a:solidFill>
              </a:ln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kk-KZ" sz="2800" b="1" dirty="0">
                <a:ln>
                  <a:solidFill>
                    <a:srgbClr val="E2E3C7"/>
                  </a:solidFill>
                </a:ln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7. П</a:t>
            </a:r>
            <a:r>
              <a:rPr lang="kk-KZ" sz="2800" b="1" dirty="0">
                <a:ln>
                  <a:solidFill>
                    <a:srgbClr val="E2E3C7"/>
                  </a:solidFill>
                </a:ln>
                <a:solidFill>
                  <a:schemeClr val="bg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едагогикалық  кеңестің шешімі</a:t>
            </a:r>
            <a:endParaRPr lang="en-US" sz="2800" dirty="0">
              <a:ln>
                <a:solidFill>
                  <a:srgbClr val="E2E3C7"/>
                </a:solidFill>
              </a:ln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D9C0E4-CA59-88E1-2093-642C32FDD432}"/>
              </a:ext>
            </a:extLst>
          </p:cNvPr>
          <p:cNvSpPr txBox="1"/>
          <p:nvPr/>
        </p:nvSpPr>
        <p:spPr>
          <a:xfrm>
            <a:off x="2365458" y="973178"/>
            <a:ext cx="373404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4455" marR="668655" algn="ctr"/>
            <a:r>
              <a:rPr lang="kk-KZ" sz="2400" b="1" dirty="0">
                <a:ln>
                  <a:solidFill>
                    <a:srgbClr val="E2E3C7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5. «Сөйлейтін қабырға» стенді бойынша шеберлік сағаты Нашкенова Г.Т.</a:t>
            </a:r>
          </a:p>
          <a:p>
            <a:pPr marL="84455" marR="668655" algn="ctr"/>
            <a:r>
              <a:rPr lang="kk-KZ" sz="2400" b="1" dirty="0">
                <a:ln>
                  <a:solidFill>
                    <a:srgbClr val="E2E3C7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  </a:t>
            </a:r>
          </a:p>
          <a:p>
            <a:pPr marL="84455" marR="668655" algn="ctr"/>
            <a:endParaRPr lang="kk-KZ" sz="2400" b="1" dirty="0">
              <a:ln>
                <a:solidFill>
                  <a:srgbClr val="E2E3C7"/>
                </a:solidFill>
              </a:ln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411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CE999F0-5398-C54D-2411-E25E68A3C9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5157"/>
            <a:ext cx="10515600" cy="4351338"/>
          </a:xfrm>
        </p:spPr>
        <p:txBody>
          <a:bodyPr>
            <a:normAutofit/>
          </a:bodyPr>
          <a:lstStyle/>
          <a:p>
            <a:pPr algn="ctr" fontAlgn="base">
              <a:buFont typeface="Wingdings" panose="05000000000000000000" pitchFamily="2" charset="2"/>
              <a:buChar char="ü"/>
            </a:pPr>
            <a:r>
              <a:rPr lang="kk-KZ" sz="3600" b="1" i="1" dirty="0">
                <a:ln w="6600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Өмірдегі ең маңызды тіреулеріңіз кім? (Бала , жанұя, отағасы, т.б.)</a:t>
            </a:r>
            <a:r>
              <a:rPr lang="en-US" sz="3600" b="1" i="1" dirty="0">
                <a:ln w="6600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kk-KZ" sz="3600" b="1" i="1" dirty="0">
              <a:ln w="6600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endParaRPr lang="en-US" sz="3600" b="1" i="1" dirty="0">
              <a:ln w="6600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kk-KZ" b="1" i="1" dirty="0">
                <a:ln w="6600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Көрсетілген оқиға бойынша «Отбасы бақыты» тақырыбында кластер жасау.</a:t>
            </a:r>
            <a:r>
              <a:rPr lang="en-US" b="1" i="1" dirty="0">
                <a:ln w="6600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4000" b="1" i="1" dirty="0">
              <a:ln w="6600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0370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6EF19E-BD29-81C4-6293-10E614E8C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Құндылықтар 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b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kk-KZ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Өмірде үш нәрсе...</a:t>
            </a:r>
            <a:b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0A5FEA-A12D-F988-4F04-A9400912B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fontAlgn="base">
              <a:buFont typeface="Wingdings" panose="05000000000000000000" pitchFamily="2" charset="2"/>
              <a:buChar char="ü"/>
            </a:pPr>
            <a:r>
              <a:rPr lang="kk-KZ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Өмірде үш нәрсе ешқашан қайта оралмайды: </a:t>
            </a:r>
          </a:p>
          <a:p>
            <a:pPr algn="just" fontAlgn="base">
              <a:buFont typeface="Wingdings" panose="05000000000000000000" pitchFamily="2" charset="2"/>
              <a:buChar char="ü"/>
            </a:pPr>
            <a:r>
              <a:rPr lang="kk-KZ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Өмірде үш нәрсе ешқашан жоғалтпау керек: </a:t>
            </a:r>
            <a:endParaRPr lang="en-US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fontAlgn="base">
              <a:buFont typeface="Wingdings" panose="05000000000000000000" pitchFamily="2" charset="2"/>
              <a:buChar char="ü"/>
            </a:pPr>
            <a:r>
              <a:rPr lang="kk-KZ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Өмірде үш нәрсе құнды: </a:t>
            </a:r>
          </a:p>
          <a:p>
            <a:pPr algn="just" fontAlgn="base">
              <a:buFont typeface="Wingdings" panose="05000000000000000000" pitchFamily="2" charset="2"/>
              <a:buChar char="ü"/>
            </a:pPr>
            <a:r>
              <a:rPr lang="kk-KZ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Өмірде үш нәрсе тұрақсыз: </a:t>
            </a:r>
          </a:p>
          <a:p>
            <a:pPr algn="just" fontAlgn="base">
              <a:buFont typeface="Wingdings" panose="05000000000000000000" pitchFamily="2" charset="2"/>
              <a:buChar char="ü"/>
            </a:pPr>
            <a:r>
              <a:rPr lang="kk-KZ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Өмірде үш нәрсе адамды құртады: </a:t>
            </a:r>
          </a:p>
          <a:p>
            <a:pPr algn="just" fontAlgn="base">
              <a:buFont typeface="Wingdings" panose="05000000000000000000" pitchFamily="2" charset="2"/>
              <a:buChar char="ü"/>
            </a:pPr>
            <a:r>
              <a:rPr lang="kk-KZ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Өмірде үш нәрсе адамды сипаттайды:</a:t>
            </a:r>
          </a:p>
          <a:p>
            <a:pPr algn="just" fontAlgn="base">
              <a:buFont typeface="Wingdings" panose="05000000000000000000" pitchFamily="2" charset="2"/>
              <a:buChar char="ü"/>
            </a:pPr>
            <a:endParaRPr lang="en-US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fontAlgn="base">
              <a:buFont typeface="Wingdings" panose="05000000000000000000" pitchFamily="2" charset="2"/>
              <a:buChar char="ü"/>
            </a:pPr>
            <a:endParaRPr lang="en-US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sz="4000" b="1" i="1" dirty="0"/>
          </a:p>
        </p:txBody>
      </p:sp>
    </p:spTree>
    <p:extLst>
      <p:ext uri="{BB962C8B-B14F-4D97-AF65-F5344CB8AC3E}">
        <p14:creationId xmlns:p14="http://schemas.microsoft.com/office/powerpoint/2010/main" val="40582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9A7503-51A7-CFD5-C0DF-4E26544A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575" y="286513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kk-KZ" sz="7200" b="1" i="1" u="sng" dirty="0">
                <a:ln w="13462">
                  <a:solidFill>
                    <a:srgbClr val="00B0F0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«Түсінісу теоремасы» </a:t>
            </a:r>
            <a:endParaRPr lang="en-US" sz="7200" b="1" i="1" u="sng" dirty="0">
              <a:ln w="13462">
                <a:solidFill>
                  <a:srgbClr val="00B0F0"/>
                </a:solidFill>
                <a:prstDash val="solid"/>
              </a:ln>
              <a:solidFill>
                <a:srgbClr val="FFFF00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Bodoni MT Condensed" panose="02070606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361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ACA1E0-2DBE-5D30-FF8E-4A5D5E8E0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«Тілек шамы»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4E3086-10DE-C3B8-32F6-5183ABD5E1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R="85725" fontAlgn="base">
              <a:buFont typeface="Wingdings" panose="05000000000000000000" pitchFamily="2" charset="2"/>
              <a:buChar char="ü"/>
            </a:pPr>
            <a:r>
              <a:rPr lang="kk-KZ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  Бүгінгі коучингтен қандай ой түйдіңіз?</a:t>
            </a:r>
            <a:r>
              <a:rPr lang="en-US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24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85725" fontAlgn="base">
              <a:buFont typeface="Wingdings" panose="05000000000000000000" pitchFamily="2" charset="2"/>
              <a:buChar char="ü"/>
            </a:pPr>
            <a:r>
              <a:rPr lang="kk-KZ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  Алған әсерлеріңізбен бөліссеңіздер?</a:t>
            </a:r>
            <a:r>
              <a:rPr lang="en-US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24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3052511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ҚАЗАҚША ШРИФТ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829</TotalTime>
  <Words>230</Words>
  <Application>Microsoft Office PowerPoint</Application>
  <PresentationFormat>Широкоэкранный</PresentationFormat>
  <Paragraphs>34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Times New Roman</vt:lpstr>
      <vt:lpstr>Calibri</vt:lpstr>
      <vt:lpstr>Wingdings</vt:lpstr>
      <vt:lpstr>Bodoni MT Condensed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Құндылықтар   Өмірде үш нәрсе... </vt:lpstr>
      <vt:lpstr>«Түсінісу теоремасы» </vt:lpstr>
      <vt:lpstr>«Тілек шамы»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Балнур Куанышбек</cp:lastModifiedBy>
  <cp:revision>54</cp:revision>
  <dcterms:created xsi:type="dcterms:W3CDTF">2019-05-05T16:56:18Z</dcterms:created>
  <dcterms:modified xsi:type="dcterms:W3CDTF">2026-09-18T07:55:43Z</dcterms:modified>
</cp:coreProperties>
</file>