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63" r:id="rId5"/>
    <p:sldId id="264" r:id="rId6"/>
    <p:sldId id="259" r:id="rId7"/>
    <p:sldId id="260" r:id="rId8"/>
    <p:sldId id="261" r:id="rId9"/>
    <p:sldId id="262" r:id="rId10"/>
    <p:sldId id="265" r:id="rId11"/>
    <p:sldId id="266" r:id="rId12"/>
    <p:sldId id="321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1" d="100"/>
          <a:sy n="141" d="100"/>
        </p:scale>
        <p:origin x="744" y="-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3" name="Google Shape;793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2.xml"/><Relationship Id="rId7" Type="http://schemas.openxmlformats.org/officeDocument/2006/relationships/slide" Target="slide1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5" Type="http://schemas.openxmlformats.org/officeDocument/2006/relationships/slide" Target="slide8.xml"/><Relationship Id="rId4" Type="http://schemas.openxmlformats.org/officeDocument/2006/relationships/slide" Target="slide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>
            <a:hlinkClick r:id="rId3" action="ppaction://hlinksldjump"/>
          </p:cNvPr>
          <p:cNvSpPr txBox="1"/>
          <p:nvPr/>
        </p:nvSpPr>
        <p:spPr>
          <a:xfrm>
            <a:off x="138600" y="462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3000" b="1" i="0" u="none" strike="noStrike" cap="none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>
            <a:hlinkClick r:id="rId4" action="ppaction://hlinksldjump"/>
          </p:cNvPr>
          <p:cNvSpPr txBox="1"/>
          <p:nvPr/>
        </p:nvSpPr>
        <p:spPr>
          <a:xfrm>
            <a:off x="685275" y="462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B45F06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3000" b="1" i="0" u="none" strike="noStrike" cap="non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>
            <a:hlinkClick r:id="rId5" action="ppaction://hlinksldjump"/>
          </p:cNvPr>
          <p:cNvSpPr txBox="1"/>
          <p:nvPr/>
        </p:nvSpPr>
        <p:spPr>
          <a:xfrm>
            <a:off x="1293550" y="4766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3000" b="1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3">
            <a:hlinkClick r:id="rId6" action="ppaction://hlinksldjump"/>
          </p:cNvPr>
          <p:cNvSpPr txBox="1"/>
          <p:nvPr/>
        </p:nvSpPr>
        <p:spPr>
          <a:xfrm>
            <a:off x="1812375" y="4766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741B47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3000" b="1" i="0" u="none" strike="noStrike" cap="none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3">
            <a:hlinkClick r:id="rId7" action="ppaction://hlinksldjump"/>
          </p:cNvPr>
          <p:cNvSpPr txBox="1"/>
          <p:nvPr/>
        </p:nvSpPr>
        <p:spPr>
          <a:xfrm>
            <a:off x="2348400" y="462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3000" b="1" i="0" u="none" strike="noStrike" cap="none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3">
            <a:hlinkClick r:id="rId8" action="ppaction://hlinksldjump"/>
          </p:cNvPr>
          <p:cNvSpPr txBox="1"/>
          <p:nvPr/>
        </p:nvSpPr>
        <p:spPr>
          <a:xfrm>
            <a:off x="2895075" y="462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 dirty="0">
                <a:solidFill>
                  <a:srgbClr val="B45F06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3000" b="1" i="0" u="none" strike="noStrike" cap="none" dirty="0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3">
            <a:hlinkClick r:id="" action="ppaction://noaction"/>
          </p:cNvPr>
          <p:cNvSpPr txBox="1"/>
          <p:nvPr/>
        </p:nvSpPr>
        <p:spPr>
          <a:xfrm>
            <a:off x="3503350" y="4766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3000" b="1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3">
            <a:hlinkClick r:id="" action="ppaction://noaction"/>
          </p:cNvPr>
          <p:cNvSpPr txBox="1"/>
          <p:nvPr/>
        </p:nvSpPr>
        <p:spPr>
          <a:xfrm>
            <a:off x="4022175" y="4766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741B47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sz="3000" b="1" i="0" u="none" strike="noStrike" cap="none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>
            <a:hlinkClick r:id="" action="ppaction://noaction"/>
          </p:cNvPr>
          <p:cNvSpPr txBox="1"/>
          <p:nvPr/>
        </p:nvSpPr>
        <p:spPr>
          <a:xfrm>
            <a:off x="4558200" y="462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sz="3000" b="1" i="0" u="none" strike="noStrike" cap="none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3">
            <a:hlinkClick r:id="" action="ppaction://noaction"/>
          </p:cNvPr>
          <p:cNvSpPr txBox="1"/>
          <p:nvPr/>
        </p:nvSpPr>
        <p:spPr>
          <a:xfrm>
            <a:off x="5104875" y="462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 dirty="0">
                <a:solidFill>
                  <a:srgbClr val="B45F06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sz="3000" b="1" i="0" u="none" strike="noStrike" cap="none" dirty="0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3">
            <a:hlinkClick r:id="" action="ppaction://noaction"/>
          </p:cNvPr>
          <p:cNvSpPr txBox="1"/>
          <p:nvPr/>
        </p:nvSpPr>
        <p:spPr>
          <a:xfrm>
            <a:off x="5668425" y="4766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sz="3000" b="1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3">
            <a:hlinkClick r:id="" action="ppaction://noaction"/>
          </p:cNvPr>
          <p:cNvSpPr txBox="1"/>
          <p:nvPr/>
        </p:nvSpPr>
        <p:spPr>
          <a:xfrm>
            <a:off x="6231975" y="4766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741B47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sz="3000" b="1" i="0" u="none" strike="noStrike" cap="none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3">
            <a:hlinkClick r:id="" action="ppaction://noaction"/>
          </p:cNvPr>
          <p:cNvSpPr txBox="1"/>
          <p:nvPr/>
        </p:nvSpPr>
        <p:spPr>
          <a:xfrm>
            <a:off x="6768000" y="462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 sz="3000" b="1" i="0" u="none" strike="noStrike" cap="none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3">
            <a:hlinkClick r:id="" action="ppaction://noaction"/>
          </p:cNvPr>
          <p:cNvSpPr txBox="1"/>
          <p:nvPr/>
        </p:nvSpPr>
        <p:spPr>
          <a:xfrm>
            <a:off x="7314675" y="462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B45F06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 sz="3000" b="1" i="0" u="none" strike="noStrike" cap="non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3">
            <a:hlinkClick r:id="" action="ppaction://noaction"/>
          </p:cNvPr>
          <p:cNvSpPr txBox="1"/>
          <p:nvPr/>
        </p:nvSpPr>
        <p:spPr>
          <a:xfrm>
            <a:off x="7878225" y="4766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sz="3000" b="1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3">
            <a:hlinkClick r:id="" action="ppaction://noaction"/>
          </p:cNvPr>
          <p:cNvSpPr txBox="1"/>
          <p:nvPr/>
        </p:nvSpPr>
        <p:spPr>
          <a:xfrm>
            <a:off x="8441775" y="4766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741B47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 sz="3000" b="1" i="0" u="none" strike="noStrike" cap="none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3">
            <a:hlinkClick r:id="" action="ppaction://noaction"/>
          </p:cNvPr>
          <p:cNvSpPr txBox="1"/>
          <p:nvPr/>
        </p:nvSpPr>
        <p:spPr>
          <a:xfrm>
            <a:off x="138600" y="29004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 sz="3000" b="1" i="0" u="none" strike="noStrike" cap="none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3">
            <a:hlinkClick r:id="" action="ppaction://noaction"/>
          </p:cNvPr>
          <p:cNvSpPr txBox="1"/>
          <p:nvPr/>
        </p:nvSpPr>
        <p:spPr>
          <a:xfrm>
            <a:off x="685275" y="29004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B45F06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 sz="3000" b="1" i="0" u="none" strike="noStrike" cap="non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3">
            <a:hlinkClick r:id="" action="ppaction://noaction"/>
          </p:cNvPr>
          <p:cNvSpPr txBox="1"/>
          <p:nvPr/>
        </p:nvSpPr>
        <p:spPr>
          <a:xfrm>
            <a:off x="1248825" y="2915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 sz="3000" b="1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3">
            <a:hlinkClick r:id="" action="ppaction://noaction"/>
          </p:cNvPr>
          <p:cNvSpPr txBox="1"/>
          <p:nvPr/>
        </p:nvSpPr>
        <p:spPr>
          <a:xfrm>
            <a:off x="1812375" y="2915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741B47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endParaRPr sz="3000" b="1" i="0" u="none" strike="noStrike" cap="none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3">
            <a:hlinkClick r:id="" action="ppaction://noaction"/>
          </p:cNvPr>
          <p:cNvSpPr txBox="1"/>
          <p:nvPr/>
        </p:nvSpPr>
        <p:spPr>
          <a:xfrm>
            <a:off x="2348400" y="29004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 sz="3000" b="1" i="0" u="none" strike="noStrike" cap="none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3">
            <a:hlinkClick r:id="" action="ppaction://noaction"/>
          </p:cNvPr>
          <p:cNvSpPr txBox="1"/>
          <p:nvPr/>
        </p:nvSpPr>
        <p:spPr>
          <a:xfrm>
            <a:off x="2895075" y="29004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B45F06"/>
                </a:solidFill>
                <a:latin typeface="Arial"/>
                <a:ea typeface="Arial"/>
                <a:cs typeface="Arial"/>
                <a:sym typeface="Arial"/>
              </a:rPr>
              <a:t>22</a:t>
            </a:r>
            <a:endParaRPr sz="3000" b="1" i="0" u="none" strike="noStrike" cap="non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3">
            <a:hlinkClick r:id="" action="ppaction://noaction"/>
          </p:cNvPr>
          <p:cNvSpPr txBox="1"/>
          <p:nvPr/>
        </p:nvSpPr>
        <p:spPr>
          <a:xfrm>
            <a:off x="3503350" y="2915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23</a:t>
            </a:r>
            <a:endParaRPr sz="3000" b="1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3">
            <a:hlinkClick r:id="" action="ppaction://noaction"/>
          </p:cNvPr>
          <p:cNvSpPr txBox="1"/>
          <p:nvPr/>
        </p:nvSpPr>
        <p:spPr>
          <a:xfrm>
            <a:off x="4022175" y="2915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 dirty="0">
                <a:solidFill>
                  <a:srgbClr val="741B47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 sz="3000" b="1" i="0" u="none" strike="noStrike" cap="none" dirty="0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3">
            <a:hlinkClick r:id="" action="ppaction://noaction"/>
          </p:cNvPr>
          <p:cNvSpPr txBox="1"/>
          <p:nvPr/>
        </p:nvSpPr>
        <p:spPr>
          <a:xfrm>
            <a:off x="4558200" y="29004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 sz="3000" b="1" i="0" u="none" strike="noStrike" cap="none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3">
            <a:hlinkClick r:id="" action="ppaction://noaction"/>
          </p:cNvPr>
          <p:cNvSpPr txBox="1"/>
          <p:nvPr/>
        </p:nvSpPr>
        <p:spPr>
          <a:xfrm>
            <a:off x="5104875" y="29004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B45F06"/>
                </a:solidFill>
                <a:latin typeface="Arial"/>
                <a:ea typeface="Arial"/>
                <a:cs typeface="Arial"/>
                <a:sym typeface="Arial"/>
              </a:rPr>
              <a:t>26</a:t>
            </a:r>
            <a:endParaRPr sz="3000" b="1" i="0" u="none" strike="noStrike" cap="non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3">
            <a:hlinkClick r:id="" action="ppaction://noaction"/>
          </p:cNvPr>
          <p:cNvSpPr txBox="1"/>
          <p:nvPr/>
        </p:nvSpPr>
        <p:spPr>
          <a:xfrm>
            <a:off x="5668425" y="2915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27</a:t>
            </a:r>
            <a:endParaRPr sz="3000" b="1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3">
            <a:hlinkClick r:id="" action="ppaction://noaction"/>
          </p:cNvPr>
          <p:cNvSpPr txBox="1"/>
          <p:nvPr/>
        </p:nvSpPr>
        <p:spPr>
          <a:xfrm>
            <a:off x="6231975" y="2915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741B47"/>
                </a:solidFill>
                <a:latin typeface="Arial"/>
                <a:ea typeface="Arial"/>
                <a:cs typeface="Arial"/>
                <a:sym typeface="Arial"/>
              </a:rPr>
              <a:t>28</a:t>
            </a:r>
            <a:endParaRPr sz="3000" b="1" i="0" u="none" strike="noStrike" cap="none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3">
            <a:hlinkClick r:id="" action="ppaction://noaction"/>
          </p:cNvPr>
          <p:cNvSpPr txBox="1"/>
          <p:nvPr/>
        </p:nvSpPr>
        <p:spPr>
          <a:xfrm>
            <a:off x="6768000" y="29004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29</a:t>
            </a:r>
            <a:endParaRPr sz="3000" b="1" i="0" u="none" strike="noStrike" cap="none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3">
            <a:hlinkClick r:id="" action="ppaction://noaction"/>
          </p:cNvPr>
          <p:cNvSpPr txBox="1"/>
          <p:nvPr/>
        </p:nvSpPr>
        <p:spPr>
          <a:xfrm>
            <a:off x="7314675" y="29004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B45F06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endParaRPr sz="3000" b="1" i="0" u="none" strike="noStrike" cap="non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>
            <a:hlinkClick r:id="" action="ppaction://noaction"/>
          </p:cNvPr>
          <p:cNvSpPr txBox="1"/>
          <p:nvPr/>
        </p:nvSpPr>
        <p:spPr>
          <a:xfrm>
            <a:off x="7878225" y="2915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 sz="3000" b="1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3">
            <a:hlinkClick r:id="" action="ppaction://noaction"/>
          </p:cNvPr>
          <p:cNvSpPr txBox="1"/>
          <p:nvPr/>
        </p:nvSpPr>
        <p:spPr>
          <a:xfrm>
            <a:off x="8441775" y="2915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741B47"/>
                </a:solidFill>
                <a:latin typeface="Arial"/>
                <a:ea typeface="Arial"/>
                <a:cs typeface="Arial"/>
                <a:sym typeface="Arial"/>
              </a:rPr>
              <a:t>32</a:t>
            </a:r>
            <a:endParaRPr sz="3000" b="1" i="0" u="none" strike="noStrike" cap="none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2E963C-FFB2-1638-5031-217844F07B1B}"/>
              </a:ext>
            </a:extLst>
          </p:cNvPr>
          <p:cNvSpPr txBox="1"/>
          <p:nvPr/>
        </p:nvSpPr>
        <p:spPr>
          <a:xfrm>
            <a:off x="110683" y="1808180"/>
            <a:ext cx="8865031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0" indent="0" algn="ctr">
              <a:buFont typeface="+mj-lt"/>
              <a:buNone/>
            </a:pPr>
            <a:r>
              <a:rPr lang="kk-KZ" sz="2000" b="1" i="1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№2 педагогикалық кеңес тақырыбы:</a:t>
            </a:r>
            <a:endParaRPr lang="en-US" sz="1800" b="1" i="1" spc="50" dirty="0">
              <a:ln w="9525" cmpd="sng"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Font typeface="+mj-lt"/>
              <a:buNone/>
            </a:pPr>
            <a:r>
              <a:rPr lang="kk-KZ" sz="2000" b="1" i="1" kern="1800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«Ерекше білімді қажет ететін балалардың танымдық қызығушылығын ойын арқылы арттыру»</a:t>
            </a:r>
            <a:endParaRPr lang="en-US" sz="1800" b="1" i="1" spc="50" dirty="0">
              <a:ln w="9525" cmpd="sng"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1725" y="84525"/>
            <a:ext cx="7320550" cy="50716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/>
          <p:nvPr/>
        </p:nvSpPr>
        <p:spPr>
          <a:xfrm>
            <a:off x="2632100" y="274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3000" b="1" i="0" u="none" strike="noStrike" cap="none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1369800" y="1141500"/>
            <a:ext cx="5542800" cy="3612600"/>
          </a:xfrm>
          <a:prstGeom prst="rect">
            <a:avLst/>
          </a:prstGeom>
          <a:gradFill>
            <a:gsLst>
              <a:gs pos="0">
                <a:srgbClr val="D4E5F5"/>
              </a:gs>
              <a:gs pos="100000">
                <a:srgbClr val="70A4D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№2 педагогикалық кеңес тақырыбы: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1800" b="1" kern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«Ерекше білімді қажет ететін балалардың танымдық қызығушылығын ойын арқылы арттыру»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r>
              <a:rPr lang="kk-KZ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денсаулығы мен өмірін қорғауды қамтамасыз етуге, балалардың жеке тұлғалық ерекшеліктерін және әр баланың мүмкіндігін ескере отырып, ақыл-ой, адамгершілік, физикалық, эмоционалдық, танымдық қабілеттерін дамытуға психологиялық бағыт – бағдар беру</a:t>
            </a:r>
            <a:endParaRPr lang="en-US" sz="16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94" name="Google Shape;94;p14">
            <a:hlinkClick r:id="" action="ppaction://hlinkshowjump?jump=firstslide"/>
          </p:cNvPr>
          <p:cNvPicPr preferRelativeResize="0"/>
          <p:nvPr/>
        </p:nvPicPr>
        <p:blipFill rotWithShape="1">
          <a:blip r:embed="rId5">
            <a:alphaModFix/>
          </a:blip>
          <a:srcRect t="16544" r="12464" b="12022"/>
          <a:stretch/>
        </p:blipFill>
        <p:spPr>
          <a:xfrm>
            <a:off x="6988675" y="3901475"/>
            <a:ext cx="929525" cy="75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>
            <a:hlinkClick r:id="" action="ppaction://hlinkshowjump?jump=nextslide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64875" y="1275800"/>
            <a:ext cx="791375" cy="83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descr="Bitmoji Image"/>
          <p:cNvPicPr preferRelativeResize="0"/>
          <p:nvPr/>
        </p:nvPicPr>
        <p:blipFill rotWithShape="1">
          <a:blip r:embed="rId7">
            <a:alphaModFix/>
          </a:blip>
          <a:srcRect l="20896" t="11551" r="22773"/>
          <a:stretch/>
        </p:blipFill>
        <p:spPr>
          <a:xfrm flipH="1">
            <a:off x="6912600" y="2168807"/>
            <a:ext cx="1081800" cy="1698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1725" y="71825"/>
            <a:ext cx="7320550" cy="507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 txBox="1"/>
          <p:nvPr/>
        </p:nvSpPr>
        <p:spPr>
          <a:xfrm>
            <a:off x="2632100" y="274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3000" b="1" i="0" u="none" strike="noStrike" cap="none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3226212" y="59312"/>
            <a:ext cx="3845825" cy="59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 txBox="1"/>
          <p:nvPr/>
        </p:nvSpPr>
        <p:spPr>
          <a:xfrm rot="-5400000">
            <a:off x="-71050" y="2735900"/>
            <a:ext cx="3612900" cy="585300"/>
          </a:xfrm>
          <a:prstGeom prst="rect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kk-KZ" sz="2400" dirty="0"/>
              <a:t>Күн тәртібі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3394388" y="1404201"/>
            <a:ext cx="4419600" cy="3349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2400"/>
            </a:pPr>
            <a:r>
              <a:rPr lang="kk-KZ" sz="12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Күн тәртібіндегі мәселелер:</a:t>
            </a:r>
          </a:p>
          <a:p>
            <a:pPr>
              <a:buSzPts val="2400"/>
            </a:pPr>
            <a:endParaRPr lang="kk-KZ" sz="12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r>
              <a:rPr lang="kk-KZ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№ 1 педагогикалық кеңесте қабылданған шешімдердің орындалуы</a:t>
            </a:r>
            <a:endParaRPr lang="en-US" sz="105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kk-KZ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«Ерекше білім беруді талап ететін балаларға жасанды интеллект қалай көмектесе алады?» тәрбиеші Сауранбаева А.Р.</a:t>
            </a:r>
          </a:p>
          <a:p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kk-KZ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 білім беруді талап ететін балалармен жұмыс. Тәрбиеші Садуахасова Л.Д.</a:t>
            </a:r>
          </a:p>
          <a:p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kk-KZ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 білім беруді талап ететін балалардың қауіпсіздігі.</a:t>
            </a:r>
          </a:p>
          <a:p>
            <a:r>
              <a:rPr lang="kk-KZ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Тәрбиеші: Бауыржан Н.Б.</a:t>
            </a:r>
          </a:p>
          <a:p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Тренинг. Жиенхожава А.Ж.</a:t>
            </a:r>
          </a:p>
          <a:p>
            <a:endParaRPr lang="kk-KZ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6" name="Google Shape;106;p15">
            <a:hlinkClick r:id="" action="ppaction://hlinkshowjump?jump=previousslide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71025" y="3894550"/>
            <a:ext cx="799050" cy="79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>
            <a:hlinkClick r:id="" action="ppaction://hlinkshowjump?jump=firstslide"/>
          </p:cNvPr>
          <p:cNvPicPr preferRelativeResize="0"/>
          <p:nvPr/>
        </p:nvPicPr>
        <p:blipFill rotWithShape="1">
          <a:blip r:embed="rId7">
            <a:alphaModFix/>
          </a:blip>
          <a:srcRect t="16544" r="12464" b="12022"/>
          <a:stretch/>
        </p:blipFill>
        <p:spPr>
          <a:xfrm>
            <a:off x="2471025" y="2448435"/>
            <a:ext cx="799050" cy="652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 descr="Bitmoji Image"/>
          <p:cNvPicPr preferRelativeResize="0"/>
          <p:nvPr/>
        </p:nvPicPr>
        <p:blipFill rotWithShape="1">
          <a:blip r:embed="rId8">
            <a:alphaModFix/>
          </a:blip>
          <a:srcRect l="17144" t="13457" r="18909"/>
          <a:stretch/>
        </p:blipFill>
        <p:spPr>
          <a:xfrm flipH="1">
            <a:off x="2137575" y="998050"/>
            <a:ext cx="1299696" cy="17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7950" y="128350"/>
            <a:ext cx="7364325" cy="508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0"/>
          <p:cNvSpPr txBox="1"/>
          <p:nvPr/>
        </p:nvSpPr>
        <p:spPr>
          <a:xfrm>
            <a:off x="2604700" y="342325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 i="0" u="none" strike="noStrike" cap="none" dirty="0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0"/>
          <p:cNvSpPr txBox="1"/>
          <p:nvPr/>
        </p:nvSpPr>
        <p:spPr>
          <a:xfrm>
            <a:off x="1369800" y="1141500"/>
            <a:ext cx="5542800" cy="36126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180B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№ 1 педагогикалық кеңесте қабылданған шешімдердің орындалуы</a:t>
            </a:r>
            <a:endParaRPr lang="en-US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0" name="Google Shape;160;p20">
            <a:hlinkClick r:id="" action="ppaction://hlinkshowjump?jump=firstslide"/>
          </p:cNvPr>
          <p:cNvPicPr preferRelativeResize="0"/>
          <p:nvPr/>
        </p:nvPicPr>
        <p:blipFill rotWithShape="1">
          <a:blip r:embed="rId5">
            <a:alphaModFix/>
          </a:blip>
          <a:srcRect t="16544" r="12464" b="12022"/>
          <a:stretch/>
        </p:blipFill>
        <p:spPr>
          <a:xfrm>
            <a:off x="6988675" y="3901475"/>
            <a:ext cx="929525" cy="75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0">
            <a:hlinkClick r:id="" action="ppaction://hlinkshowjump?jump=nextslide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64875" y="1275800"/>
            <a:ext cx="791375" cy="83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0" descr="Bitmoji Image"/>
          <p:cNvPicPr preferRelativeResize="0"/>
          <p:nvPr/>
        </p:nvPicPr>
        <p:blipFill rotWithShape="1">
          <a:blip r:embed="rId7">
            <a:alphaModFix/>
          </a:blip>
          <a:srcRect l="20896" t="11551" r="22773"/>
          <a:stretch/>
        </p:blipFill>
        <p:spPr>
          <a:xfrm flipH="1">
            <a:off x="6912600" y="2168807"/>
            <a:ext cx="1081800" cy="1698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7950" y="128350"/>
            <a:ext cx="7364325" cy="508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1"/>
          <p:cNvSpPr txBox="1"/>
          <p:nvPr/>
        </p:nvSpPr>
        <p:spPr>
          <a:xfrm>
            <a:off x="2604700" y="342325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 i="0" u="none" strike="noStrike" cap="none" dirty="0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3226212" y="59312"/>
            <a:ext cx="3845825" cy="59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1"/>
          <p:cNvSpPr txBox="1"/>
          <p:nvPr/>
        </p:nvSpPr>
        <p:spPr>
          <a:xfrm rot="-5400000">
            <a:off x="-71050" y="2735900"/>
            <a:ext cx="3612900" cy="5853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180B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kk-KZ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№1 педкеңес қаулысы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1"/>
          <p:cNvSpPr txBox="1"/>
          <p:nvPr/>
        </p:nvSpPr>
        <p:spPr>
          <a:xfrm>
            <a:off x="3409961" y="1291450"/>
            <a:ext cx="4419600" cy="3349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tabLst>
                <a:tab pos="389255" algn="l"/>
                <a:tab pos="390525" algn="l"/>
              </a:tabLst>
            </a:pPr>
            <a:r>
              <a:rPr lang="kk-KZ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11 қыркүйекке дейін топтардың жеке іс-қағаздары тапсырылсын. </a:t>
            </a:r>
            <a:endParaRPr lang="en-US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389255" algn="l"/>
                <a:tab pos="390525" algn="l"/>
              </a:tabLst>
            </a:pPr>
            <a:r>
              <a:rPr lang="kk-KZ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Қыркүйек айының екінші аптасында перспективалық жоспарлар бекітілсін.</a:t>
            </a:r>
            <a:endParaRPr lang="en-US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389255" algn="l"/>
                <a:tab pos="390525" algn="l"/>
              </a:tabLst>
            </a:pPr>
            <a:r>
              <a:rPr lang="kk-KZ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Ішкі тәртіп толықтай сақталсын, жұмысқа уақытылы келсін. </a:t>
            </a:r>
            <a:endParaRPr lang="en-US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389255" algn="l"/>
                <a:tab pos="390525" algn="l"/>
              </a:tabLst>
            </a:pPr>
            <a:r>
              <a:rPr lang="kk-KZ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Топтардағы дамытушы орталықтар толықтырылсын.</a:t>
            </a:r>
            <a:endParaRPr lang="en-US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389255" algn="l"/>
                <a:tab pos="390525" algn="l"/>
              </a:tabLst>
            </a:pPr>
            <a:r>
              <a:rPr lang="kk-KZ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Білім беру-тәрбиелеу процестеріне ата-аналар тартылсын. Ашық есік күндері ұйымдастырылсын</a:t>
            </a:r>
            <a:endParaRPr lang="en-US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389255" algn="l"/>
                <a:tab pos="390525" algn="l"/>
              </a:tabLst>
            </a:pPr>
            <a:r>
              <a:rPr lang="kk-KZ" sz="1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Жасанды интеллект технологияларын меңгеру бойынша педагогтар арасында жиі шеберлік сағаттары өткізілсін. </a:t>
            </a:r>
            <a:endParaRPr lang="en-US" sz="16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SzPts val="2400"/>
            </a:pPr>
            <a:endParaRPr lang="kk-KZ" sz="900" b="1" i="1" dirty="0"/>
          </a:p>
        </p:txBody>
      </p:sp>
      <p:pic>
        <p:nvPicPr>
          <p:cNvPr id="172" name="Google Shape;172;p21">
            <a:hlinkClick r:id="" action="ppaction://hlinkshowjump?jump=firstslide"/>
          </p:cNvPr>
          <p:cNvPicPr preferRelativeResize="0"/>
          <p:nvPr/>
        </p:nvPicPr>
        <p:blipFill rotWithShape="1">
          <a:blip r:embed="rId6">
            <a:alphaModFix/>
          </a:blip>
          <a:srcRect t="16544" r="12464" b="12022"/>
          <a:stretch/>
        </p:blipFill>
        <p:spPr>
          <a:xfrm>
            <a:off x="2471025" y="2448435"/>
            <a:ext cx="799050" cy="652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1">
            <a:hlinkClick r:id="" action="ppaction://hlinkshowjump?jump=previousslide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71025" y="3894550"/>
            <a:ext cx="799050" cy="79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1" descr="Bitmoji Image"/>
          <p:cNvPicPr preferRelativeResize="0"/>
          <p:nvPr/>
        </p:nvPicPr>
        <p:blipFill rotWithShape="1">
          <a:blip r:embed="rId8">
            <a:alphaModFix/>
          </a:blip>
          <a:srcRect l="17144" t="13457" r="18909"/>
          <a:stretch/>
        </p:blipFill>
        <p:spPr>
          <a:xfrm flipH="1">
            <a:off x="2137575" y="998050"/>
            <a:ext cx="1299696" cy="17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1725" y="152400"/>
            <a:ext cx="7320550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 txBox="1"/>
          <p:nvPr/>
        </p:nvSpPr>
        <p:spPr>
          <a:xfrm>
            <a:off x="2578850" y="30085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B45F06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3000" b="1" i="0" u="none" strike="noStrike" cap="non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1369800" y="1141500"/>
            <a:ext cx="5542800" cy="3612600"/>
          </a:xfrm>
          <a:prstGeom prst="rect">
            <a:avLst/>
          </a:prstGeom>
          <a:gradFill>
            <a:gsLst>
              <a:gs pos="0">
                <a:srgbClr val="FDECDB"/>
              </a:gs>
              <a:gs pos="100000">
                <a:srgbClr val="F0A96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«Ерекше білім беруді талап ететін балаларға жасанды интеллект қалай көмектесе алады?» </a:t>
            </a:r>
          </a:p>
          <a:p>
            <a:pPr algn="ctr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 Сауранбаева А.Р.</a:t>
            </a:r>
          </a:p>
        </p:txBody>
      </p:sp>
      <p:pic>
        <p:nvPicPr>
          <p:cNvPr id="116" name="Google Shape;116;p16">
            <a:hlinkClick r:id="" action="ppaction://hlinkshowjump?jump=firstslide"/>
          </p:cNvPr>
          <p:cNvPicPr preferRelativeResize="0"/>
          <p:nvPr/>
        </p:nvPicPr>
        <p:blipFill rotWithShape="1">
          <a:blip r:embed="rId5">
            <a:alphaModFix/>
          </a:blip>
          <a:srcRect t="16544" r="12464" b="12022"/>
          <a:stretch/>
        </p:blipFill>
        <p:spPr>
          <a:xfrm>
            <a:off x="6988675" y="3901475"/>
            <a:ext cx="929525" cy="75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>
            <a:hlinkClick r:id="" action="ppaction://hlinkshowjump?jump=nextslide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64875" y="1275800"/>
            <a:ext cx="791375" cy="83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 descr="Bitmoji Image"/>
          <p:cNvPicPr preferRelativeResize="0"/>
          <p:nvPr/>
        </p:nvPicPr>
        <p:blipFill rotWithShape="1">
          <a:blip r:embed="rId7">
            <a:alphaModFix/>
          </a:blip>
          <a:srcRect l="20896" t="11551" r="22773"/>
          <a:stretch/>
        </p:blipFill>
        <p:spPr>
          <a:xfrm flipH="1">
            <a:off x="6912600" y="2168807"/>
            <a:ext cx="1081800" cy="1698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1725" y="152400"/>
            <a:ext cx="7320550" cy="499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3226212" y="59312"/>
            <a:ext cx="3845825" cy="59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 txBox="1"/>
          <p:nvPr/>
        </p:nvSpPr>
        <p:spPr>
          <a:xfrm>
            <a:off x="2578850" y="30085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kk-KZ" sz="3000" b="1" dirty="0">
                <a:solidFill>
                  <a:srgbClr val="B45F06"/>
                </a:solidFill>
              </a:rPr>
              <a:t>3</a:t>
            </a:r>
            <a:endParaRPr sz="3000" b="1" i="0" u="none" strike="noStrike" cap="none" dirty="0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 rot="-5400000">
            <a:off x="-71050" y="2735900"/>
            <a:ext cx="3612900" cy="585300"/>
          </a:xfrm>
          <a:prstGeom prst="rect">
            <a:avLst/>
          </a:prstGeom>
          <a:gradFill>
            <a:gsLst>
              <a:gs pos="0">
                <a:srgbClr val="FDECDB"/>
              </a:gs>
              <a:gs pos="100000">
                <a:srgbClr val="F0A96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kk-KZ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Іс-тәжірибемен бөлісу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7"/>
          <p:cNvSpPr txBox="1"/>
          <p:nvPr/>
        </p:nvSpPr>
        <p:spPr>
          <a:xfrm>
            <a:off x="3394388" y="1404201"/>
            <a:ext cx="4419600" cy="3349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Ерекше білім беруді талап ететін балалармен жұмыс.</a:t>
            </a: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Тәрбиеші: Садуахосова Л.Д.</a:t>
            </a:r>
          </a:p>
        </p:txBody>
      </p:sp>
      <p:pic>
        <p:nvPicPr>
          <p:cNvPr id="128" name="Google Shape;128;p17">
            <a:hlinkClick r:id="" action="ppaction://hlinkshowjump?jump=previousslide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71025" y="3894550"/>
            <a:ext cx="799050" cy="79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>
            <a:hlinkClick r:id="" action="ppaction://hlinkshowjump?jump=firstslide"/>
          </p:cNvPr>
          <p:cNvPicPr preferRelativeResize="0"/>
          <p:nvPr/>
        </p:nvPicPr>
        <p:blipFill rotWithShape="1">
          <a:blip r:embed="rId7">
            <a:alphaModFix/>
          </a:blip>
          <a:srcRect t="16544" r="12464" b="12022"/>
          <a:stretch/>
        </p:blipFill>
        <p:spPr>
          <a:xfrm>
            <a:off x="2471025" y="2448435"/>
            <a:ext cx="799050" cy="652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 descr="Bitmoji Image"/>
          <p:cNvPicPr preferRelativeResize="0"/>
          <p:nvPr/>
        </p:nvPicPr>
        <p:blipFill rotWithShape="1">
          <a:blip r:embed="rId8">
            <a:alphaModFix/>
          </a:blip>
          <a:srcRect l="17144" t="13457" r="18909"/>
          <a:stretch/>
        </p:blipFill>
        <p:spPr>
          <a:xfrm flipH="1">
            <a:off x="2137575" y="998050"/>
            <a:ext cx="1299696" cy="17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6825" y="152400"/>
            <a:ext cx="7312025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 txBox="1"/>
          <p:nvPr/>
        </p:nvSpPr>
        <p:spPr>
          <a:xfrm>
            <a:off x="2690225" y="328875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kk-KZ" sz="3000" b="1" dirty="0">
                <a:solidFill>
                  <a:srgbClr val="38761D"/>
                </a:solidFill>
              </a:rPr>
              <a:t>4</a:t>
            </a:r>
            <a:endParaRPr sz="3000" b="1" i="0" u="none" strike="noStrike" cap="none" dirty="0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1369800" y="1141500"/>
            <a:ext cx="5542800" cy="3612600"/>
          </a:xfrm>
          <a:prstGeom prst="rect">
            <a:avLst/>
          </a:prstGeom>
          <a:gradFill>
            <a:gsLst>
              <a:gs pos="0">
                <a:srgbClr val="DCECD5"/>
              </a:gs>
              <a:gs pos="100000">
                <a:srgbClr val="93BC8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Ерекше білім беруді талап ететін балалардың қауіпсіздігі.</a:t>
            </a:r>
          </a:p>
          <a:p>
            <a:pPr algn="ctr"/>
            <a:endParaRPr lang="kk-KZ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Тәрбиеші: Бауыржан Н.Б.</a:t>
            </a:r>
          </a:p>
        </p:txBody>
      </p:sp>
      <p:pic>
        <p:nvPicPr>
          <p:cNvPr id="138" name="Google Shape;138;p18">
            <a:hlinkClick r:id="" action="ppaction://hlinkshowjump?jump=firstslide"/>
          </p:cNvPr>
          <p:cNvPicPr preferRelativeResize="0"/>
          <p:nvPr/>
        </p:nvPicPr>
        <p:blipFill rotWithShape="1">
          <a:blip r:embed="rId5">
            <a:alphaModFix/>
          </a:blip>
          <a:srcRect t="16544" r="12464" b="12022"/>
          <a:stretch/>
        </p:blipFill>
        <p:spPr>
          <a:xfrm>
            <a:off x="6988675" y="3901475"/>
            <a:ext cx="929525" cy="75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>
            <a:hlinkClick r:id="" action="ppaction://hlinkshowjump?jump=nextslide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64875" y="1275800"/>
            <a:ext cx="791375" cy="83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 descr="Bitmoji Image"/>
          <p:cNvPicPr preferRelativeResize="0"/>
          <p:nvPr/>
        </p:nvPicPr>
        <p:blipFill rotWithShape="1">
          <a:blip r:embed="rId7">
            <a:alphaModFix/>
          </a:blip>
          <a:srcRect l="20896" t="11551" r="22773"/>
          <a:stretch/>
        </p:blipFill>
        <p:spPr>
          <a:xfrm flipH="1">
            <a:off x="6912600" y="2168807"/>
            <a:ext cx="1081800" cy="1698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6825" y="152400"/>
            <a:ext cx="7312025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 txBox="1"/>
          <p:nvPr/>
        </p:nvSpPr>
        <p:spPr>
          <a:xfrm>
            <a:off x="2690225" y="328875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kk-KZ" sz="3000" b="1" dirty="0">
                <a:solidFill>
                  <a:srgbClr val="38761D"/>
                </a:solidFill>
              </a:rPr>
              <a:t>5</a:t>
            </a:r>
            <a:endParaRPr sz="3000" b="1" i="0" u="none" strike="noStrike" cap="none" dirty="0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3226212" y="59312"/>
            <a:ext cx="3845825" cy="59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9"/>
          <p:cNvSpPr txBox="1"/>
          <p:nvPr/>
        </p:nvSpPr>
        <p:spPr>
          <a:xfrm rot="-5400000">
            <a:off x="-71050" y="2735900"/>
            <a:ext cx="3612900" cy="585300"/>
          </a:xfrm>
          <a:prstGeom prst="rect">
            <a:avLst/>
          </a:prstGeom>
          <a:gradFill>
            <a:gsLst>
              <a:gs pos="0">
                <a:srgbClr val="DCECD5"/>
              </a:gs>
              <a:gs pos="100000">
                <a:srgbClr val="93BC8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kk-KZ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Психологиялық тренинг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3394388" y="1404201"/>
            <a:ext cx="4419600" cy="3349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Тренинг.</a:t>
            </a:r>
          </a:p>
          <a:p>
            <a:pPr algn="ctr"/>
            <a:endParaRPr lang="kk-KZ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Тәрбиеші: Жиенхожаева А.Ж.</a:t>
            </a:r>
          </a:p>
        </p:txBody>
      </p:sp>
      <p:pic>
        <p:nvPicPr>
          <p:cNvPr id="150" name="Google Shape;150;p19">
            <a:hlinkClick r:id="" action="ppaction://hlinkshowjump?jump=previousslide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71025" y="3894550"/>
            <a:ext cx="799050" cy="79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9">
            <a:hlinkClick r:id="" action="ppaction://hlinkshowjump?jump=firstslide"/>
          </p:cNvPr>
          <p:cNvPicPr preferRelativeResize="0"/>
          <p:nvPr/>
        </p:nvPicPr>
        <p:blipFill rotWithShape="1">
          <a:blip r:embed="rId7">
            <a:alphaModFix/>
          </a:blip>
          <a:srcRect t="16544" r="12464" b="12022"/>
          <a:stretch/>
        </p:blipFill>
        <p:spPr>
          <a:xfrm>
            <a:off x="2471025" y="2448435"/>
            <a:ext cx="799050" cy="652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 descr="Bitmoji Image"/>
          <p:cNvPicPr preferRelativeResize="0"/>
          <p:nvPr/>
        </p:nvPicPr>
        <p:blipFill rotWithShape="1">
          <a:blip r:embed="rId8">
            <a:alphaModFix/>
          </a:blip>
          <a:srcRect l="17144" t="13457" r="18909"/>
          <a:stretch/>
        </p:blipFill>
        <p:spPr>
          <a:xfrm flipH="1">
            <a:off x="2137575" y="998050"/>
            <a:ext cx="1299696" cy="17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1725" y="71825"/>
            <a:ext cx="7320550" cy="507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2"/>
          <p:cNvSpPr txBox="1"/>
          <p:nvPr/>
        </p:nvSpPr>
        <p:spPr>
          <a:xfrm>
            <a:off x="2632100" y="274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kk-KZ" sz="3000" b="1" dirty="0">
                <a:solidFill>
                  <a:srgbClr val="1155CC"/>
                </a:solidFill>
              </a:rPr>
              <a:t>6</a:t>
            </a:r>
            <a:endParaRPr sz="3000" b="1" i="0" u="none" strike="noStrike" cap="none" dirty="0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2"/>
          <p:cNvSpPr txBox="1"/>
          <p:nvPr/>
        </p:nvSpPr>
        <p:spPr>
          <a:xfrm>
            <a:off x="1369800" y="1141500"/>
            <a:ext cx="5542800" cy="3612600"/>
          </a:xfrm>
          <a:prstGeom prst="rect">
            <a:avLst/>
          </a:prstGeom>
          <a:gradFill>
            <a:gsLst>
              <a:gs pos="0">
                <a:srgbClr val="D4E5F5"/>
              </a:gs>
              <a:gs pos="100000">
                <a:srgbClr val="70A4D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buSzPts val="2400"/>
            </a:pPr>
            <a:endParaRPr lang="kk-KZ" sz="3600" b="1" dirty="0"/>
          </a:p>
          <a:p>
            <a:pPr lvl="0" algn="ctr">
              <a:buSzPts val="2400"/>
            </a:pPr>
            <a:r>
              <a:rPr lang="kk-KZ" sz="3600" b="1" dirty="0"/>
              <a:t>Әр түрлі мәселелер</a:t>
            </a:r>
          </a:p>
        </p:txBody>
      </p:sp>
      <p:pic>
        <p:nvPicPr>
          <p:cNvPr id="182" name="Google Shape;182;p22">
            <a:hlinkClick r:id="" action="ppaction://hlinkshowjump?jump=firstslide"/>
          </p:cNvPr>
          <p:cNvPicPr preferRelativeResize="0"/>
          <p:nvPr/>
        </p:nvPicPr>
        <p:blipFill rotWithShape="1">
          <a:blip r:embed="rId5">
            <a:alphaModFix/>
          </a:blip>
          <a:srcRect t="16544" r="12464" b="12022"/>
          <a:stretch/>
        </p:blipFill>
        <p:spPr>
          <a:xfrm>
            <a:off x="6988675" y="3901475"/>
            <a:ext cx="929525" cy="75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2">
            <a:hlinkClick r:id="" action="ppaction://hlinkshowjump?jump=nextslide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64875" y="1275800"/>
            <a:ext cx="791375" cy="83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2" descr="Bitmoji Image"/>
          <p:cNvPicPr preferRelativeResize="0"/>
          <p:nvPr/>
        </p:nvPicPr>
        <p:blipFill rotWithShape="1">
          <a:blip r:embed="rId7">
            <a:alphaModFix/>
          </a:blip>
          <a:srcRect l="20896" t="11551" r="22773"/>
          <a:stretch/>
        </p:blipFill>
        <p:spPr>
          <a:xfrm flipH="1">
            <a:off x="6912600" y="2168807"/>
            <a:ext cx="1081800" cy="1698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1725" y="71825"/>
            <a:ext cx="7320550" cy="507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3"/>
          <p:cNvSpPr txBox="1"/>
          <p:nvPr/>
        </p:nvSpPr>
        <p:spPr>
          <a:xfrm>
            <a:off x="2632100" y="274000"/>
            <a:ext cx="4311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kk-KZ" sz="3000" b="1" dirty="0">
                <a:solidFill>
                  <a:srgbClr val="1155CC"/>
                </a:solidFill>
              </a:rPr>
              <a:t>7</a:t>
            </a:r>
            <a:endParaRPr sz="3000" b="1" i="0" u="none" strike="noStrike" cap="none" dirty="0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3226212" y="59312"/>
            <a:ext cx="3845825" cy="595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3"/>
          <p:cNvSpPr txBox="1"/>
          <p:nvPr/>
        </p:nvSpPr>
        <p:spPr>
          <a:xfrm rot="-5400000">
            <a:off x="-71050" y="2735900"/>
            <a:ext cx="3612900" cy="585300"/>
          </a:xfrm>
          <a:prstGeom prst="rect">
            <a:avLst/>
          </a:prstGeom>
          <a:gradFill>
            <a:gsLst>
              <a:gs pos="0">
                <a:srgbClr val="DFE9FB"/>
              </a:gs>
              <a:gs pos="100000">
                <a:srgbClr val="6E9BE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kk-KZ" sz="2400" dirty="0"/>
              <a:t>Педкеңес шешімі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3"/>
          <p:cNvSpPr txBox="1"/>
          <p:nvPr/>
        </p:nvSpPr>
        <p:spPr>
          <a:xfrm>
            <a:off x="3394388" y="1404201"/>
            <a:ext cx="4419600" cy="3349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SzPts val="2400"/>
            </a:pP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№2 педагогикалық кеңестің шешімдерін қабылдау</a:t>
            </a:r>
          </a:p>
          <a:p>
            <a:pPr lvl="0" algn="ctr">
              <a:buSzPts val="2400"/>
            </a:pPr>
            <a:endParaRPr lang="kk-KZ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" name="Google Shape;194;p23">
            <a:hlinkClick r:id="" action="ppaction://hlinkshowjump?jump=previousslide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71025" y="3894550"/>
            <a:ext cx="799050" cy="79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3">
            <a:hlinkClick r:id="" action="ppaction://hlinkshowjump?jump=firstslide"/>
          </p:cNvPr>
          <p:cNvPicPr preferRelativeResize="0"/>
          <p:nvPr/>
        </p:nvPicPr>
        <p:blipFill rotWithShape="1">
          <a:blip r:embed="rId7">
            <a:alphaModFix/>
          </a:blip>
          <a:srcRect t="16544" r="12464" b="12022"/>
          <a:stretch/>
        </p:blipFill>
        <p:spPr>
          <a:xfrm>
            <a:off x="2471025" y="2448435"/>
            <a:ext cx="799050" cy="652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3" descr="Bitmoji Image"/>
          <p:cNvPicPr preferRelativeResize="0"/>
          <p:nvPr/>
        </p:nvPicPr>
        <p:blipFill rotWithShape="1">
          <a:blip r:embed="rId8">
            <a:alphaModFix/>
          </a:blip>
          <a:srcRect l="17144" t="13457" r="18909"/>
          <a:stretch/>
        </p:blipFill>
        <p:spPr>
          <a:xfrm flipH="1">
            <a:off x="2137575" y="998050"/>
            <a:ext cx="1299696" cy="17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5" name="Google Shape;795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7950" y="128350"/>
            <a:ext cx="7364325" cy="5087275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78"/>
          <p:cNvSpPr txBox="1"/>
          <p:nvPr/>
        </p:nvSpPr>
        <p:spPr>
          <a:xfrm>
            <a:off x="1719465" y="186025"/>
            <a:ext cx="2403083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kk-KZ" sz="3000" b="1" i="0" u="none" strike="noStrike" cap="none" dirty="0">
                <a:solidFill>
                  <a:srgbClr val="741B47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Қорытынды</a:t>
            </a:r>
            <a:endParaRPr sz="3000" b="1" i="0" u="none" strike="noStrike" cap="none" dirty="0">
              <a:solidFill>
                <a:srgbClr val="741B47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797" name="Google Shape;797;p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2229287" y="-255138"/>
            <a:ext cx="4055750" cy="628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78">
            <a:hlinkClick r:id="" action="ppaction://hlinkshowjump?jump=firstslide"/>
          </p:cNvPr>
          <p:cNvPicPr preferRelativeResize="0"/>
          <p:nvPr/>
        </p:nvPicPr>
        <p:blipFill rotWithShape="1">
          <a:blip r:embed="rId6">
            <a:alphaModFix/>
          </a:blip>
          <a:srcRect t="16544" r="12464" b="12022"/>
          <a:stretch/>
        </p:blipFill>
        <p:spPr>
          <a:xfrm>
            <a:off x="1396650" y="2245698"/>
            <a:ext cx="799050" cy="652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78" descr="Bitmoji 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53050" y="859500"/>
            <a:ext cx="379095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78"/>
          <p:cNvSpPr txBox="1"/>
          <p:nvPr/>
        </p:nvSpPr>
        <p:spPr>
          <a:xfrm>
            <a:off x="2340312" y="2016013"/>
            <a:ext cx="4419600" cy="33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kk-KZ" sz="2800" b="1" i="1" u="sng" strike="noStrike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Іс-тәжірибемен алмасқан педагогтерге алғыс білдіреміз!!!</a:t>
            </a:r>
            <a:endParaRPr sz="2800" b="1" i="1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 b="1" i="1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 b="1" i="1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800" b="1" i="1" u="none" strike="noStrike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363</Words>
  <Application>Microsoft Office PowerPoint</Application>
  <PresentationFormat>Экран (16:9)</PresentationFormat>
  <Paragraphs>87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Балнур Куанышбек</cp:lastModifiedBy>
  <cp:revision>6</cp:revision>
  <dcterms:modified xsi:type="dcterms:W3CDTF">2026-09-23T05:21:27Z</dcterms:modified>
</cp:coreProperties>
</file>